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84.xml"/>
  <Override ContentType="application/vnd.openxmlformats-officedocument.presentationml.notesSlide+xml" PartName="/ppt/notesSlides/notesSlide3.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8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51.xml"/>
  <Override ContentType="application/vnd.openxmlformats-officedocument.presentationml.notesSlide+xml" PartName="/ppt/notesSlides/notesSlide77.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56.xml"/>
  <Override ContentType="application/vnd.openxmlformats-officedocument.presentationml.notesSlide+xml" PartName="/ppt/notesSlides/notesSlide81.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26.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74.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58.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2.xml"/>
  <Override ContentType="application/vnd.openxmlformats-officedocument.presentationml.notesSlide+xml" PartName="/ppt/notesSlides/notesSlide37.xml"/>
  <Override ContentType="application/vnd.openxmlformats-officedocument.presentationml.notesSlide+xml" PartName="/ppt/notesSlides/notesSlide62.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46.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89.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5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60.xml"/>
  <Override ContentType="application/vnd.openxmlformats-officedocument.presentationml.notesSlide+xml" PartName="/ppt/notesSlides/notesSlide38.xml"/>
  <Override ContentType="application/vnd.openxmlformats-officedocument.presentationml.notesSlide+xml" PartName="/ppt/notesSlides/notesSlide64.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48.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78.xml"/>
  <Override ContentType="application/vnd.openxmlformats-officedocument.presentationml.notesSlide+xml" PartName="/ppt/notesSlides/notesSlide79.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71.xml"/>
  <Override ContentType="application/vnd.openxmlformats-officedocument.presentationml.notesSlide+xml" PartName="/ppt/notesSlides/notesSlide53.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69.xml"/>
  <Override ContentType="application/vnd.openxmlformats-officedocument.presentationml.slide+xml" PartName="/ppt/slides/slide85.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34.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6.xml"/>
  <Override ContentType="application/vnd.openxmlformats-officedocument.presentationml.slide+xml" PartName="/ppt/slides/slide6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84.xml"/>
  <Override ContentType="application/vnd.openxmlformats-officedocument.presentationml.slide+xml" PartName="/ppt/slides/slide37.xml"/>
  <Override ContentType="application/vnd.openxmlformats-officedocument.presentationml.slide+xml" PartName="/ppt/slides/slide71.xml"/>
  <Override ContentType="application/vnd.openxmlformats-officedocument.presentationml.slide+xml" PartName="/ppt/slides/slide41.xml"/>
  <Override ContentType="application/vnd.openxmlformats-officedocument.presentationml.slide+xml" PartName="/ppt/slides/slide67.xml"/>
  <Override ContentType="application/vnd.openxmlformats-officedocument.presentationml.slide+xml" PartName="/ppt/slides/slide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66.xml"/>
  <Override ContentType="application/vnd.openxmlformats-officedocument.presentationml.slide+xml" PartName="/ppt/slides/slide79.xml"/>
  <Override ContentType="application/vnd.openxmlformats-officedocument.presentationml.slide+xml" PartName="/ppt/slides/slide23.xml"/>
  <Override ContentType="application/vnd.openxmlformats-officedocument.presentationml.slide+xml" PartName="/ppt/slides/slide49.xml"/>
  <Override ContentType="application/vnd.openxmlformats-officedocument.presentationml.slide+xml" PartName="/ppt/slides/slide10.xml"/>
  <Override ContentType="application/vnd.openxmlformats-officedocument.presentationml.slide+xml" PartName="/ppt/slides/slide83.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53.xml"/>
  <Override ContentType="application/vnd.openxmlformats-officedocument.presentationml.slide+xml" PartName="/ppt/slides/slide40.xml"/>
  <Override ContentType="application/vnd.openxmlformats-officedocument.presentationml.slide+xml" PartName="/ppt/slides/slide48.xml"/>
  <Override ContentType="application/vnd.openxmlformats-officedocument.presentationml.slide+xml" PartName="/ppt/slides/slide73.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39.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12.xml"/>
  <Override ContentType="application/vnd.openxmlformats-officedocument.presentationml.slide+xml" PartName="/ppt/slides/slide47.xml"/>
  <Override ContentType="application/vnd.openxmlformats-officedocument.presentationml.slide+xml" PartName="/ppt/slides/slide72.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8.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76.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63.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80.xml"/>
  <Override ContentType="application/vnd.openxmlformats-officedocument.presentationml.slide+xml" PartName="/ppt/slides/slide15.xml"/>
  <Override ContentType="application/vnd.openxmlformats-officedocument.presentationml.slide+xml" PartName="/ppt/slides/slide61.xml"/>
  <Override ContentType="application/vnd.openxmlformats-officedocument.presentationml.slide+xml" PartName="/ppt/slides/slide31.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88.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Lst>
  <p:sldSz cy="5143500" cx="9144000"/>
  <p:notesSz cx="6858000" cy="9144000"/>
  <p:embeddedFontLst>
    <p:embeddedFont>
      <p:font typeface="PT Sans Narrow"/>
      <p:regular r:id="rId95"/>
      <p:bold r:id="rId96"/>
    </p:embeddedFont>
    <p:embeddedFont>
      <p:font typeface="Indie Flower"/>
      <p:regular r:id="rId97"/>
    </p:embeddedFont>
    <p:embeddedFont>
      <p:font typeface="Open Sans"/>
      <p:regular r:id="rId98"/>
      <p:bold r:id="rId99"/>
      <p:italic r:id="rId100"/>
      <p:boldItalic r:id="rId10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43" Type="http://schemas.openxmlformats.org/officeDocument/2006/relationships/slide" Target="slides/slide38.xml"/><Relationship Id="rId46" Type="http://schemas.openxmlformats.org/officeDocument/2006/relationships/slide" Target="slides/slide41.xml"/><Relationship Id="rId45" Type="http://schemas.openxmlformats.org/officeDocument/2006/relationships/slide" Target="slides/slide40.xml"/><Relationship Id="rId48" Type="http://schemas.openxmlformats.org/officeDocument/2006/relationships/slide" Target="slides/slide43.xml"/><Relationship Id="rId47" Type="http://schemas.openxmlformats.org/officeDocument/2006/relationships/slide" Target="slides/slide42.xml"/><Relationship Id="rId49" Type="http://schemas.openxmlformats.org/officeDocument/2006/relationships/slide" Target="slides/slide44.xml"/><Relationship Id="rId101" Type="http://schemas.openxmlformats.org/officeDocument/2006/relationships/font" Target="fonts/OpenSans-boldItalic.fntdata"/><Relationship Id="rId100" Type="http://schemas.openxmlformats.org/officeDocument/2006/relationships/font" Target="fonts/OpenSans-italic.fntdata"/><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32" Type="http://schemas.openxmlformats.org/officeDocument/2006/relationships/slide" Target="slides/slide27.xml"/><Relationship Id="rId35" Type="http://schemas.openxmlformats.org/officeDocument/2006/relationships/slide" Target="slides/slide30.xml"/><Relationship Id="rId34" Type="http://schemas.openxmlformats.org/officeDocument/2006/relationships/slide" Target="slides/slide29.xml"/><Relationship Id="rId37" Type="http://schemas.openxmlformats.org/officeDocument/2006/relationships/slide" Target="slides/slide32.xml"/><Relationship Id="rId36" Type="http://schemas.openxmlformats.org/officeDocument/2006/relationships/slide" Target="slides/slide31.xml"/><Relationship Id="rId39" Type="http://schemas.openxmlformats.org/officeDocument/2006/relationships/slide" Target="slides/slide34.xml"/><Relationship Id="rId38" Type="http://schemas.openxmlformats.org/officeDocument/2006/relationships/slide" Target="slides/slide33.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95" Type="http://schemas.openxmlformats.org/officeDocument/2006/relationships/font" Target="fonts/PTSansNarrow-regular.fntdata"/><Relationship Id="rId94" Type="http://schemas.openxmlformats.org/officeDocument/2006/relationships/slide" Target="slides/slide89.xml"/><Relationship Id="rId97" Type="http://schemas.openxmlformats.org/officeDocument/2006/relationships/font" Target="fonts/IndieFlower-regular.fntdata"/><Relationship Id="rId96" Type="http://schemas.openxmlformats.org/officeDocument/2006/relationships/font" Target="fonts/PTSansNarrow-bold.fntdata"/><Relationship Id="rId11" Type="http://schemas.openxmlformats.org/officeDocument/2006/relationships/slide" Target="slides/slide6.xml"/><Relationship Id="rId99" Type="http://schemas.openxmlformats.org/officeDocument/2006/relationships/font" Target="fonts/OpenSans-bold.fntdata"/><Relationship Id="rId10" Type="http://schemas.openxmlformats.org/officeDocument/2006/relationships/slide" Target="slides/slide5.xml"/><Relationship Id="rId98" Type="http://schemas.openxmlformats.org/officeDocument/2006/relationships/font" Target="fonts/OpenSans-regular.fntdata"/><Relationship Id="rId13" Type="http://schemas.openxmlformats.org/officeDocument/2006/relationships/slide" Target="slides/slide8.xml"/><Relationship Id="rId12" Type="http://schemas.openxmlformats.org/officeDocument/2006/relationships/slide" Target="slides/slide7.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65" Type="http://schemas.openxmlformats.org/officeDocument/2006/relationships/slide" Target="slides/slide60.xml"/><Relationship Id="rId68" Type="http://schemas.openxmlformats.org/officeDocument/2006/relationships/slide" Target="slides/slide63.xml"/><Relationship Id="rId67" Type="http://schemas.openxmlformats.org/officeDocument/2006/relationships/slide" Target="slides/slide62.xml"/><Relationship Id="rId60" Type="http://schemas.openxmlformats.org/officeDocument/2006/relationships/slide" Target="slides/slide55.xml"/><Relationship Id="rId69" Type="http://schemas.openxmlformats.org/officeDocument/2006/relationships/slide" Target="slides/slide64.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54" Type="http://schemas.openxmlformats.org/officeDocument/2006/relationships/slide" Target="slides/slide49.xml"/><Relationship Id="rId57" Type="http://schemas.openxmlformats.org/officeDocument/2006/relationships/slide" Target="slides/slide52.xml"/><Relationship Id="rId56" Type="http://schemas.openxmlformats.org/officeDocument/2006/relationships/slide" Target="slides/slide51.xml"/><Relationship Id="rId59" Type="http://schemas.openxmlformats.org/officeDocument/2006/relationships/slide" Target="slides/slide54.xml"/><Relationship Id="rId58" Type="http://schemas.openxmlformats.org/officeDocument/2006/relationships/slide" Target="slides/slide5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incompetech.filmmusic.io/song/3499-chill/" TargetMode="Externa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 name="Shape 62"/>
        <p:cNvGrpSpPr/>
        <p:nvPr/>
      </p:nvGrpSpPr>
      <p:grpSpPr>
        <a:xfrm>
          <a:off x="0" y="0"/>
          <a:ext cx="0" cy="0"/>
          <a:chOff x="0" y="0"/>
          <a:chExt cx="0" cy="0"/>
        </a:xfrm>
      </p:grpSpPr>
      <p:sp>
        <p:nvSpPr>
          <p:cNvPr id="63" name="Google Shape;63;g227ca0cc6db_0_1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 name="Google Shape;64;g227ca0cc6db_0_19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 name="Shape 68"/>
        <p:cNvGrpSpPr/>
        <p:nvPr/>
      </p:nvGrpSpPr>
      <p:grpSpPr>
        <a:xfrm>
          <a:off x="0" y="0"/>
          <a:ext cx="0" cy="0"/>
          <a:chOff x="0" y="0"/>
          <a:chExt cx="0" cy="0"/>
        </a:xfrm>
      </p:grpSpPr>
      <p:sp>
        <p:nvSpPr>
          <p:cNvPr id="69" name="Google Shape;69;g227ca0cc6db_0_2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227ca0cc6db_0_2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 name="Shape 76"/>
        <p:cNvGrpSpPr/>
        <p:nvPr/>
      </p:nvGrpSpPr>
      <p:grpSpPr>
        <a:xfrm>
          <a:off x="0" y="0"/>
          <a:ext cx="0" cy="0"/>
          <a:chOff x="0" y="0"/>
          <a:chExt cx="0" cy="0"/>
        </a:xfrm>
      </p:grpSpPr>
      <p:sp>
        <p:nvSpPr>
          <p:cNvPr id="77" name="Google Shape;77;g227ca0cc6db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8" name="Google Shape;78;g227ca0cc6db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 name="Shape 83"/>
        <p:cNvGrpSpPr/>
        <p:nvPr/>
      </p:nvGrpSpPr>
      <p:grpSpPr>
        <a:xfrm>
          <a:off x="0" y="0"/>
          <a:ext cx="0" cy="0"/>
          <a:chOff x="0" y="0"/>
          <a:chExt cx="0" cy="0"/>
        </a:xfrm>
      </p:grpSpPr>
      <p:sp>
        <p:nvSpPr>
          <p:cNvPr id="84" name="Google Shape;84;g227ca0cc6db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5" name="Google Shape;85;g227ca0cc6db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g227ca0cc6db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4" name="Google Shape;94;g227ca0cc6db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1" name="Shape 101"/>
        <p:cNvGrpSpPr/>
        <p:nvPr/>
      </p:nvGrpSpPr>
      <p:grpSpPr>
        <a:xfrm>
          <a:off x="0" y="0"/>
          <a:ext cx="0" cy="0"/>
          <a:chOff x="0" y="0"/>
          <a:chExt cx="0" cy="0"/>
        </a:xfrm>
      </p:grpSpPr>
      <p:sp>
        <p:nvSpPr>
          <p:cNvPr id="102" name="Google Shape;102;g227ca0cc6db_0_2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3" name="Google Shape;103;g227ca0cc6db_0_2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https://commons.wikimedia.org/wiki/File:Rubin2.jpg</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227ca0cc6db_0_2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1" name="Google Shape;111;g227ca0cc6db_0_2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 name="Shape 119"/>
        <p:cNvGrpSpPr/>
        <p:nvPr/>
      </p:nvGrpSpPr>
      <p:grpSpPr>
        <a:xfrm>
          <a:off x="0" y="0"/>
          <a:ext cx="0" cy="0"/>
          <a:chOff x="0" y="0"/>
          <a:chExt cx="0" cy="0"/>
        </a:xfrm>
      </p:grpSpPr>
      <p:sp>
        <p:nvSpPr>
          <p:cNvPr id="120" name="Google Shape;120;g227ca0cc6db_0_2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1" name="Google Shape;121;g227ca0cc6db_0_2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g227ca0cc6db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8" name="Google Shape;128;g227ca0cc6db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do a quick example. Here’s an example of a privilege some of you may not even realize you have. (Read slide) Note how the ally is defined by their actions.</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 name="Shape 133"/>
        <p:cNvGrpSpPr/>
        <p:nvPr/>
      </p:nvGrpSpPr>
      <p:grpSpPr>
        <a:xfrm>
          <a:off x="0" y="0"/>
          <a:ext cx="0" cy="0"/>
          <a:chOff x="0" y="0"/>
          <a:chExt cx="0" cy="0"/>
        </a:xfrm>
      </p:grpSpPr>
      <p:sp>
        <p:nvSpPr>
          <p:cNvPr id="134" name="Google Shape;134;g227ca0cc6db_0_2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5" name="Google Shape;135;g227ca0cc6db_0_2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do a quick example. Here’s an example of a privilege some of you may not even realize you have. (Read slide) Note how the ally is defined by their actions.</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 name="Shape 140"/>
        <p:cNvGrpSpPr/>
        <p:nvPr/>
      </p:nvGrpSpPr>
      <p:grpSpPr>
        <a:xfrm>
          <a:off x="0" y="0"/>
          <a:ext cx="0" cy="0"/>
          <a:chOff x="0" y="0"/>
          <a:chExt cx="0" cy="0"/>
        </a:xfrm>
      </p:grpSpPr>
      <p:sp>
        <p:nvSpPr>
          <p:cNvPr id="141" name="Google Shape;141;g227ca0cc6db_0_2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2" name="Google Shape;142;g227ca0cc6db_0_2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Marginalized people are more likely to suffer retaliation when they speak out against oppression. This great study from 2016 looked at what happened to men vs. women and people of color vs white people when they did what they called "engage in diversity-valuing behavior." Listen to this quote: (Read slide)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227ca0cc6db_0_2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9" name="Google Shape;149;g227ca0cc6db_0_2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 name="Shape 156"/>
        <p:cNvGrpSpPr/>
        <p:nvPr/>
      </p:nvGrpSpPr>
      <p:grpSpPr>
        <a:xfrm>
          <a:off x="0" y="0"/>
          <a:ext cx="0" cy="0"/>
          <a:chOff x="0" y="0"/>
          <a:chExt cx="0" cy="0"/>
        </a:xfrm>
      </p:grpSpPr>
      <p:sp>
        <p:nvSpPr>
          <p:cNvPr id="157" name="Google Shape;157;g227ca0cc6db_0_2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8" name="Google Shape;158;g227ca0cc6db_0_2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u="sng">
                <a:solidFill>
                  <a:schemeClr val="hlink"/>
                </a:solidFill>
                <a:hlinkClick r:id="rId2"/>
              </a:rPr>
              <a:t>https://incompetech.filmmusic.io/song/3499-chill/</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 name="Shape 163"/>
        <p:cNvGrpSpPr/>
        <p:nvPr/>
      </p:nvGrpSpPr>
      <p:grpSpPr>
        <a:xfrm>
          <a:off x="0" y="0"/>
          <a:ext cx="0" cy="0"/>
          <a:chOff x="0" y="0"/>
          <a:chExt cx="0" cy="0"/>
        </a:xfrm>
      </p:grpSpPr>
      <p:sp>
        <p:nvSpPr>
          <p:cNvPr id="164" name="Google Shape;164;g227ca0cc6db_0_2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5" name="Google Shape;165;g227ca0cc6db_0_2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2" name="Shape 172"/>
        <p:cNvGrpSpPr/>
        <p:nvPr/>
      </p:nvGrpSpPr>
      <p:grpSpPr>
        <a:xfrm>
          <a:off x="0" y="0"/>
          <a:ext cx="0" cy="0"/>
          <a:chOff x="0" y="0"/>
          <a:chExt cx="0" cy="0"/>
        </a:xfrm>
      </p:grpSpPr>
      <p:sp>
        <p:nvSpPr>
          <p:cNvPr id="173" name="Google Shape;173;g227ca0cc6db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4" name="Google Shape;174;g227ca0cc6db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en"/>
              <a:t>Public domain https://flic.kr/p/e52K1T</a:t>
            </a:r>
            <a:endParaRPr/>
          </a:p>
          <a:p>
            <a:pPr indent="0" lvl="0" marL="0" rtl="0" algn="l">
              <a:spcBef>
                <a:spcPts val="0"/>
              </a:spcBef>
              <a:spcAft>
                <a:spcPts val="0"/>
              </a:spcAft>
              <a:buClr>
                <a:schemeClr val="dk1"/>
              </a:buClr>
              <a:buSzPts val="1100"/>
              <a:buFont typeface="Arial"/>
              <a:buNone/>
            </a:pPr>
            <a:r>
              <a:t/>
            </a:r>
            <a:endParaRPr/>
          </a:p>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227ca0cc6db_0_3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227ca0cc6db_0_30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g227ca0cc6db_0_3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1" name="Google Shape;191;g227ca0cc6db_0_3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 name="Shape 195"/>
        <p:cNvGrpSpPr/>
        <p:nvPr/>
      </p:nvGrpSpPr>
      <p:grpSpPr>
        <a:xfrm>
          <a:off x="0" y="0"/>
          <a:ext cx="0" cy="0"/>
          <a:chOff x="0" y="0"/>
          <a:chExt cx="0" cy="0"/>
        </a:xfrm>
      </p:grpSpPr>
      <p:sp>
        <p:nvSpPr>
          <p:cNvPr id="196" name="Google Shape;196;g227ca0cc6db_0_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7" name="Google Shape;197;g227ca0cc6db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g227ca0cc6db_0_3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5" name="Google Shape;205;g227ca0cc6db_0_3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g227ca0cc6db_0_3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2" name="Google Shape;212;g227ca0cc6db_0_3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 name="Shape 217"/>
        <p:cNvGrpSpPr/>
        <p:nvPr/>
      </p:nvGrpSpPr>
      <p:grpSpPr>
        <a:xfrm>
          <a:off x="0" y="0"/>
          <a:ext cx="0" cy="0"/>
          <a:chOff x="0" y="0"/>
          <a:chExt cx="0" cy="0"/>
        </a:xfrm>
      </p:grpSpPr>
      <p:sp>
        <p:nvSpPr>
          <p:cNvPr id="218" name="Google Shape;218;g227ca0cc6db_0_3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9" name="Google Shape;219;g227ca0cc6db_0_3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 name="Shape 224"/>
        <p:cNvGrpSpPr/>
        <p:nvPr/>
      </p:nvGrpSpPr>
      <p:grpSpPr>
        <a:xfrm>
          <a:off x="0" y="0"/>
          <a:ext cx="0" cy="0"/>
          <a:chOff x="0" y="0"/>
          <a:chExt cx="0" cy="0"/>
        </a:xfrm>
      </p:grpSpPr>
      <p:sp>
        <p:nvSpPr>
          <p:cNvPr id="225" name="Google Shape;225;g227ca0cc6db_0_3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6" name="Google Shape;226;g227ca0cc6db_0_3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ea5aa3ab6f_0_1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1" name="Google Shape;231;gea5aa3ab6f_0_1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 name="Shape 235"/>
        <p:cNvGrpSpPr/>
        <p:nvPr/>
      </p:nvGrpSpPr>
      <p:grpSpPr>
        <a:xfrm>
          <a:off x="0" y="0"/>
          <a:ext cx="0" cy="0"/>
          <a:chOff x="0" y="0"/>
          <a:chExt cx="0" cy="0"/>
        </a:xfrm>
      </p:grpSpPr>
      <p:sp>
        <p:nvSpPr>
          <p:cNvPr id="236" name="Google Shape;236;gea5aa3ab6f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7" name="Google Shape;237;gea5aa3ab6f_0_1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 name="Shape 241"/>
        <p:cNvGrpSpPr/>
        <p:nvPr/>
      </p:nvGrpSpPr>
      <p:grpSpPr>
        <a:xfrm>
          <a:off x="0" y="0"/>
          <a:ext cx="0" cy="0"/>
          <a:chOff x="0" y="0"/>
          <a:chExt cx="0" cy="0"/>
        </a:xfrm>
      </p:grpSpPr>
      <p:sp>
        <p:nvSpPr>
          <p:cNvPr id="242" name="Google Shape;242;gea5aa3ab6f_0_1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3" name="Google Shape;243;gea5aa3ab6f_0_1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 name="Shape 247"/>
        <p:cNvGrpSpPr/>
        <p:nvPr/>
      </p:nvGrpSpPr>
      <p:grpSpPr>
        <a:xfrm>
          <a:off x="0" y="0"/>
          <a:ext cx="0" cy="0"/>
          <a:chOff x="0" y="0"/>
          <a:chExt cx="0" cy="0"/>
        </a:xfrm>
      </p:grpSpPr>
      <p:sp>
        <p:nvSpPr>
          <p:cNvPr id="248" name="Google Shape;248;gea5aa3ab6f_0_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9" name="Google Shape;249;gea5aa3ab6f_0_1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gf3e279f82f_0_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4" name="Google Shape;254;gf3e279f82f_0_4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 name="Shape 258"/>
        <p:cNvGrpSpPr/>
        <p:nvPr/>
      </p:nvGrpSpPr>
      <p:grpSpPr>
        <a:xfrm>
          <a:off x="0" y="0"/>
          <a:ext cx="0" cy="0"/>
          <a:chOff x="0" y="0"/>
          <a:chExt cx="0" cy="0"/>
        </a:xfrm>
      </p:grpSpPr>
      <p:sp>
        <p:nvSpPr>
          <p:cNvPr id="259" name="Google Shape;259;gf3e279f82f_0_4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0" name="Google Shape;260;gf3e279f82f_0_4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4" name="Shape 264"/>
        <p:cNvGrpSpPr/>
        <p:nvPr/>
      </p:nvGrpSpPr>
      <p:grpSpPr>
        <a:xfrm>
          <a:off x="0" y="0"/>
          <a:ext cx="0" cy="0"/>
          <a:chOff x="0" y="0"/>
          <a:chExt cx="0" cy="0"/>
        </a:xfrm>
      </p:grpSpPr>
      <p:sp>
        <p:nvSpPr>
          <p:cNvPr id="265" name="Google Shape;265;gea5aa3ab6f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66" name="Google Shape;266;gea5aa3ab6f_0_1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9" name="Shape 269"/>
        <p:cNvGrpSpPr/>
        <p:nvPr/>
      </p:nvGrpSpPr>
      <p:grpSpPr>
        <a:xfrm>
          <a:off x="0" y="0"/>
          <a:ext cx="0" cy="0"/>
          <a:chOff x="0" y="0"/>
          <a:chExt cx="0" cy="0"/>
        </a:xfrm>
      </p:grpSpPr>
      <p:sp>
        <p:nvSpPr>
          <p:cNvPr id="270" name="Google Shape;270;gf3e279f82f_0_4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1" name="Google Shape;271;gf3e279f82f_0_4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gf3e279f82f_0_4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7" name="Google Shape;277;gf3e279f82f_0_4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 name="Shape 281"/>
        <p:cNvGrpSpPr/>
        <p:nvPr/>
      </p:nvGrpSpPr>
      <p:grpSpPr>
        <a:xfrm>
          <a:off x="0" y="0"/>
          <a:ext cx="0" cy="0"/>
          <a:chOff x="0" y="0"/>
          <a:chExt cx="0" cy="0"/>
        </a:xfrm>
      </p:grpSpPr>
      <p:sp>
        <p:nvSpPr>
          <p:cNvPr id="282" name="Google Shape;282;gea5aa3ab6f_0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3" name="Google Shape;283;gea5aa3ab6f_0_17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6" name="Shape 286"/>
        <p:cNvGrpSpPr/>
        <p:nvPr/>
      </p:nvGrpSpPr>
      <p:grpSpPr>
        <a:xfrm>
          <a:off x="0" y="0"/>
          <a:ext cx="0" cy="0"/>
          <a:chOff x="0" y="0"/>
          <a:chExt cx="0" cy="0"/>
        </a:xfrm>
      </p:grpSpPr>
      <p:sp>
        <p:nvSpPr>
          <p:cNvPr id="287" name="Google Shape;287;gf3e279f82f_0_4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8" name="Google Shape;288;gf3e279f82f_0_4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f3e279f82f_0_4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f3e279f82f_0_4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8" name="Shape 298"/>
        <p:cNvGrpSpPr/>
        <p:nvPr/>
      </p:nvGrpSpPr>
      <p:grpSpPr>
        <a:xfrm>
          <a:off x="0" y="0"/>
          <a:ext cx="0" cy="0"/>
          <a:chOff x="0" y="0"/>
          <a:chExt cx="0" cy="0"/>
        </a:xfrm>
      </p:grpSpPr>
      <p:sp>
        <p:nvSpPr>
          <p:cNvPr id="299" name="Google Shape;299;gea5aa3ab6f_0_1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0" name="Google Shape;300;gea5aa3ab6f_0_1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f3e279f82f_0_4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f3e279f82f_0_4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9" name="Shape 309"/>
        <p:cNvGrpSpPr/>
        <p:nvPr/>
      </p:nvGrpSpPr>
      <p:grpSpPr>
        <a:xfrm>
          <a:off x="0" y="0"/>
          <a:ext cx="0" cy="0"/>
          <a:chOff x="0" y="0"/>
          <a:chExt cx="0" cy="0"/>
        </a:xfrm>
      </p:grpSpPr>
      <p:sp>
        <p:nvSpPr>
          <p:cNvPr id="310" name="Google Shape;310;gf3e279f82f_0_4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1" name="Google Shape;311;gf3e279f82f_0_4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ea5aa3ab6f_0_2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ea5aa3ab6f_0_2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1" name="Shape 321"/>
        <p:cNvGrpSpPr/>
        <p:nvPr/>
      </p:nvGrpSpPr>
      <p:grpSpPr>
        <a:xfrm>
          <a:off x="0" y="0"/>
          <a:ext cx="0" cy="0"/>
          <a:chOff x="0" y="0"/>
          <a:chExt cx="0" cy="0"/>
        </a:xfrm>
      </p:grpSpPr>
      <p:sp>
        <p:nvSpPr>
          <p:cNvPr id="322" name="Google Shape;322;g13291b706c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3" name="Google Shape;323;g13291b706c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gea5aa3ab6f_0_2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29" name="Google Shape;329;gea5aa3ab6f_0_2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3" name="Shape 333"/>
        <p:cNvGrpSpPr/>
        <p:nvPr/>
      </p:nvGrpSpPr>
      <p:grpSpPr>
        <a:xfrm>
          <a:off x="0" y="0"/>
          <a:ext cx="0" cy="0"/>
          <a:chOff x="0" y="0"/>
          <a:chExt cx="0" cy="0"/>
        </a:xfrm>
      </p:grpSpPr>
      <p:sp>
        <p:nvSpPr>
          <p:cNvPr id="334" name="Google Shape;334;gea5aa3ab6f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5" name="Google Shape;335;gea5aa3ab6f_0_2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8" name="Shape 338"/>
        <p:cNvGrpSpPr/>
        <p:nvPr/>
      </p:nvGrpSpPr>
      <p:grpSpPr>
        <a:xfrm>
          <a:off x="0" y="0"/>
          <a:ext cx="0" cy="0"/>
          <a:chOff x="0" y="0"/>
          <a:chExt cx="0" cy="0"/>
        </a:xfrm>
      </p:grpSpPr>
      <p:sp>
        <p:nvSpPr>
          <p:cNvPr id="339" name="Google Shape;339;gf3e279f82f_0_3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0" name="Google Shape;340;gf3e279f82f_0_38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do a quick example. Here’s an example of a privilege some of you may not even realize you have. (Read slide) Note how the ally is defined by their actions.</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f3e279f82f_0_3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f3e279f82f_0_3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do a quick example. Here’s an example of a privilege some of you may not even realize you have. (Read slide) Note how the ally is defined by their actions.</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gea5aa3ab6f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2" name="Google Shape;352;gea5aa3ab6f_0_2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6" name="Shape 356"/>
        <p:cNvGrpSpPr/>
        <p:nvPr/>
      </p:nvGrpSpPr>
      <p:grpSpPr>
        <a:xfrm>
          <a:off x="0" y="0"/>
          <a:ext cx="0" cy="0"/>
          <a:chOff x="0" y="0"/>
          <a:chExt cx="0" cy="0"/>
        </a:xfrm>
      </p:grpSpPr>
      <p:sp>
        <p:nvSpPr>
          <p:cNvPr id="357" name="Google Shape;357;gea5aa3ab6f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8" name="Google Shape;358;gea5aa3ab6f_0_2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1" name="Shape 361"/>
        <p:cNvGrpSpPr/>
        <p:nvPr/>
      </p:nvGrpSpPr>
      <p:grpSpPr>
        <a:xfrm>
          <a:off x="0" y="0"/>
          <a:ext cx="0" cy="0"/>
          <a:chOff x="0" y="0"/>
          <a:chExt cx="0" cy="0"/>
        </a:xfrm>
      </p:grpSpPr>
      <p:sp>
        <p:nvSpPr>
          <p:cNvPr id="362" name="Google Shape;362;gf3e279f82f_0_4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3" name="Google Shape;363;gf3e279f82f_0_41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f3e279f82f_0_4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9" name="Google Shape;369;gf3e279f82f_0_4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ea5aa3ab6f_0_2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ea5aa3ab6f_0_2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9" name="Shape 379"/>
        <p:cNvGrpSpPr/>
        <p:nvPr/>
      </p:nvGrpSpPr>
      <p:grpSpPr>
        <a:xfrm>
          <a:off x="0" y="0"/>
          <a:ext cx="0" cy="0"/>
          <a:chOff x="0" y="0"/>
          <a:chExt cx="0" cy="0"/>
        </a:xfrm>
      </p:grpSpPr>
      <p:sp>
        <p:nvSpPr>
          <p:cNvPr id="380" name="Google Shape;380;gea5aa3ab6f_0_2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1" name="Google Shape;381;gea5aa3ab6f_0_2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gea5aa3ab6f_0_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8" name="Google Shape;388;gea5aa3ab6f_0_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ea5aa3ab6f_0_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4" name="Google Shape;394;gea5aa3ab6f_0_2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8" name="Shape 398"/>
        <p:cNvGrpSpPr/>
        <p:nvPr/>
      </p:nvGrpSpPr>
      <p:grpSpPr>
        <a:xfrm>
          <a:off x="0" y="0"/>
          <a:ext cx="0" cy="0"/>
          <a:chOff x="0" y="0"/>
          <a:chExt cx="0" cy="0"/>
        </a:xfrm>
      </p:grpSpPr>
      <p:sp>
        <p:nvSpPr>
          <p:cNvPr id="399" name="Google Shape;399;gea5aa3ab6f_0_2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0" name="Google Shape;400;gea5aa3ab6f_0_27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4" name="Shape 404"/>
        <p:cNvGrpSpPr/>
        <p:nvPr/>
      </p:nvGrpSpPr>
      <p:grpSpPr>
        <a:xfrm>
          <a:off x="0" y="0"/>
          <a:ext cx="0" cy="0"/>
          <a:chOff x="0" y="0"/>
          <a:chExt cx="0" cy="0"/>
        </a:xfrm>
      </p:grpSpPr>
      <p:sp>
        <p:nvSpPr>
          <p:cNvPr id="405" name="Google Shape;405;gea5aa3ab6f_0_2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6" name="Google Shape;406;gea5aa3ab6f_0_28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0" name="Shape 410"/>
        <p:cNvGrpSpPr/>
        <p:nvPr/>
      </p:nvGrpSpPr>
      <p:grpSpPr>
        <a:xfrm>
          <a:off x="0" y="0"/>
          <a:ext cx="0" cy="0"/>
          <a:chOff x="0" y="0"/>
          <a:chExt cx="0" cy="0"/>
        </a:xfrm>
      </p:grpSpPr>
      <p:sp>
        <p:nvSpPr>
          <p:cNvPr id="411" name="Google Shape;411;gea5aa3ab6f_0_2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2" name="Google Shape;412;gea5aa3ab6f_0_2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6" name="Shape 416"/>
        <p:cNvGrpSpPr/>
        <p:nvPr/>
      </p:nvGrpSpPr>
      <p:grpSpPr>
        <a:xfrm>
          <a:off x="0" y="0"/>
          <a:ext cx="0" cy="0"/>
          <a:chOff x="0" y="0"/>
          <a:chExt cx="0" cy="0"/>
        </a:xfrm>
      </p:grpSpPr>
      <p:sp>
        <p:nvSpPr>
          <p:cNvPr id="417" name="Google Shape;417;gea5aa3ab6f_0_2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8" name="Google Shape;418;gea5aa3ab6f_0_29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gea5aa3ab6f_0_2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4" name="Google Shape;424;gea5aa3ab6f_0_29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8" name="Shape 428"/>
        <p:cNvGrpSpPr/>
        <p:nvPr/>
      </p:nvGrpSpPr>
      <p:grpSpPr>
        <a:xfrm>
          <a:off x="0" y="0"/>
          <a:ext cx="0" cy="0"/>
          <a:chOff x="0" y="0"/>
          <a:chExt cx="0" cy="0"/>
        </a:xfrm>
      </p:grpSpPr>
      <p:sp>
        <p:nvSpPr>
          <p:cNvPr id="429" name="Google Shape;429;gea5aa3ab6f_0_3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0" name="Google Shape;430;gea5aa3ab6f_0_30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ea5aa3ab6f_0_3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ea5aa3ab6f_0_3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f3e279f82f_0_4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f3e279f82f_0_4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6" name="Shape 446"/>
        <p:cNvGrpSpPr/>
        <p:nvPr/>
      </p:nvGrpSpPr>
      <p:grpSpPr>
        <a:xfrm>
          <a:off x="0" y="0"/>
          <a:ext cx="0" cy="0"/>
          <a:chOff x="0" y="0"/>
          <a:chExt cx="0" cy="0"/>
        </a:xfrm>
      </p:grpSpPr>
      <p:sp>
        <p:nvSpPr>
          <p:cNvPr id="447" name="Google Shape;447;gea5aa3ab6f_0_3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8" name="Google Shape;448;gea5aa3ab6f_0_3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2" name="Shape 452"/>
        <p:cNvGrpSpPr/>
        <p:nvPr/>
      </p:nvGrpSpPr>
      <p:grpSpPr>
        <a:xfrm>
          <a:off x="0" y="0"/>
          <a:ext cx="0" cy="0"/>
          <a:chOff x="0" y="0"/>
          <a:chExt cx="0" cy="0"/>
        </a:xfrm>
      </p:grpSpPr>
      <p:sp>
        <p:nvSpPr>
          <p:cNvPr id="453" name="Google Shape;453;gea5aa3ab6f_0_3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4" name="Google Shape;454;gea5aa3ab6f_0_3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Higher weight people are less likely to be hired, less likely to be given responsibility at work, more likely to receive negative performance evaluations, and less likely to be promoted, in addition to experiencing a “pay gap” with lower-weight colleagues</a:t>
            </a:r>
            <a:endParaRPr/>
          </a:p>
          <a:p>
            <a:pPr indent="0" lvl="0" marL="0" rtl="0" algn="l">
              <a:spcBef>
                <a:spcPts val="0"/>
              </a:spcBef>
              <a:spcAft>
                <a:spcPts val="0"/>
              </a:spcAft>
              <a:buNone/>
            </a:pPr>
            <a:r>
              <a:t/>
            </a:r>
            <a:endParaRPr/>
          </a:p>
          <a:p>
            <a:pPr indent="0" lvl="0" marL="0" rtl="0" algn="l">
              <a:spcBef>
                <a:spcPts val="0"/>
              </a:spcBef>
              <a:spcAft>
                <a:spcPts val="0"/>
              </a:spcAft>
              <a:buNone/>
            </a:pPr>
            <a:r>
              <a:rPr lang="en"/>
              <a:t>Talk about criticizing employees as “lazy” for taking the elevator</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8" name="Shape 458"/>
        <p:cNvGrpSpPr/>
        <p:nvPr/>
      </p:nvGrpSpPr>
      <p:grpSpPr>
        <a:xfrm>
          <a:off x="0" y="0"/>
          <a:ext cx="0" cy="0"/>
          <a:chOff x="0" y="0"/>
          <a:chExt cx="0" cy="0"/>
        </a:xfrm>
      </p:grpSpPr>
      <p:sp>
        <p:nvSpPr>
          <p:cNvPr id="459" name="Google Shape;459;gea5aa3ab6f_0_33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0" name="Google Shape;460;gea5aa3ab6f_0_3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4" name="Shape 464"/>
        <p:cNvGrpSpPr/>
        <p:nvPr/>
      </p:nvGrpSpPr>
      <p:grpSpPr>
        <a:xfrm>
          <a:off x="0" y="0"/>
          <a:ext cx="0" cy="0"/>
          <a:chOff x="0" y="0"/>
          <a:chExt cx="0" cy="0"/>
        </a:xfrm>
      </p:grpSpPr>
      <p:sp>
        <p:nvSpPr>
          <p:cNvPr id="465" name="Google Shape;465;gea5aa3ab6f_0_3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66" name="Google Shape;466;gea5aa3ab6f_0_3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0" name="Shape 470"/>
        <p:cNvGrpSpPr/>
        <p:nvPr/>
      </p:nvGrpSpPr>
      <p:grpSpPr>
        <a:xfrm>
          <a:off x="0" y="0"/>
          <a:ext cx="0" cy="0"/>
          <a:chOff x="0" y="0"/>
          <a:chExt cx="0" cy="0"/>
        </a:xfrm>
      </p:grpSpPr>
      <p:sp>
        <p:nvSpPr>
          <p:cNvPr id="471" name="Google Shape;471;gea5aa3ab6f_0_3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2" name="Google Shape;472;gea5aa3ab6f_0_34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ea5aa3ab6f_0_3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ea5aa3ab6f_0_35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3" name="Shape 483"/>
        <p:cNvGrpSpPr/>
        <p:nvPr/>
      </p:nvGrpSpPr>
      <p:grpSpPr>
        <a:xfrm>
          <a:off x="0" y="0"/>
          <a:ext cx="0" cy="0"/>
          <a:chOff x="0" y="0"/>
          <a:chExt cx="0" cy="0"/>
        </a:xfrm>
      </p:grpSpPr>
      <p:sp>
        <p:nvSpPr>
          <p:cNvPr id="484" name="Google Shape;484;gea5aa3ab6f_0_3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5" name="Google Shape;485;gea5aa3ab6f_0_36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9" name="Shape 489"/>
        <p:cNvGrpSpPr/>
        <p:nvPr/>
      </p:nvGrpSpPr>
      <p:grpSpPr>
        <a:xfrm>
          <a:off x="0" y="0"/>
          <a:ext cx="0" cy="0"/>
          <a:chOff x="0" y="0"/>
          <a:chExt cx="0" cy="0"/>
        </a:xfrm>
      </p:grpSpPr>
      <p:sp>
        <p:nvSpPr>
          <p:cNvPr id="490" name="Google Shape;490;gea5aa3ab6f_0_3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1" name="Google Shape;491;gea5aa3ab6f_0_36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5" name="Shape 495"/>
        <p:cNvGrpSpPr/>
        <p:nvPr/>
      </p:nvGrpSpPr>
      <p:grpSpPr>
        <a:xfrm>
          <a:off x="0" y="0"/>
          <a:ext cx="0" cy="0"/>
          <a:chOff x="0" y="0"/>
          <a:chExt cx="0" cy="0"/>
        </a:xfrm>
      </p:grpSpPr>
      <p:sp>
        <p:nvSpPr>
          <p:cNvPr id="496" name="Google Shape;496;gea5aa3ab6f_0_3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7" name="Google Shape;497;gea5aa3ab6f_0_3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1" name="Shape 501"/>
        <p:cNvGrpSpPr/>
        <p:nvPr/>
      </p:nvGrpSpPr>
      <p:grpSpPr>
        <a:xfrm>
          <a:off x="0" y="0"/>
          <a:ext cx="0" cy="0"/>
          <a:chOff x="0" y="0"/>
          <a:chExt cx="0" cy="0"/>
        </a:xfrm>
      </p:grpSpPr>
      <p:sp>
        <p:nvSpPr>
          <p:cNvPr id="502" name="Google Shape;502;gea5aa3ab6f_0_3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3" name="Google Shape;503;gea5aa3ab6f_0_37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7" name="Shape 507"/>
        <p:cNvGrpSpPr/>
        <p:nvPr/>
      </p:nvGrpSpPr>
      <p:grpSpPr>
        <a:xfrm>
          <a:off x="0" y="0"/>
          <a:ext cx="0" cy="0"/>
          <a:chOff x="0" y="0"/>
          <a:chExt cx="0" cy="0"/>
        </a:xfrm>
      </p:grpSpPr>
      <p:sp>
        <p:nvSpPr>
          <p:cNvPr id="508" name="Google Shape;508;gea5aa3ab6f_0_3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9" name="Google Shape;509;gea5aa3ab6f_0_38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ea5aa3ab6f_0_3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5" name="Google Shape;515;gea5aa3ab6f_0_3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9" name="Shape 519"/>
        <p:cNvGrpSpPr/>
        <p:nvPr/>
      </p:nvGrpSpPr>
      <p:grpSpPr>
        <a:xfrm>
          <a:off x="0" y="0"/>
          <a:ext cx="0" cy="0"/>
          <a:chOff x="0" y="0"/>
          <a:chExt cx="0" cy="0"/>
        </a:xfrm>
      </p:grpSpPr>
      <p:sp>
        <p:nvSpPr>
          <p:cNvPr id="520" name="Google Shape;520;gea5aa3ab6f_0_3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1" name="Google Shape;521;gea5aa3ab6f_0_39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5" name="Shape 525"/>
        <p:cNvGrpSpPr/>
        <p:nvPr/>
      </p:nvGrpSpPr>
      <p:grpSpPr>
        <a:xfrm>
          <a:off x="0" y="0"/>
          <a:ext cx="0" cy="0"/>
          <a:chOff x="0" y="0"/>
          <a:chExt cx="0" cy="0"/>
        </a:xfrm>
      </p:grpSpPr>
      <p:sp>
        <p:nvSpPr>
          <p:cNvPr id="526" name="Google Shape;526;gea5aa3ab6f_0_3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7" name="Google Shape;527;gea5aa3ab6f_0_39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1" name="Shape 531"/>
        <p:cNvGrpSpPr/>
        <p:nvPr/>
      </p:nvGrpSpPr>
      <p:grpSpPr>
        <a:xfrm>
          <a:off x="0" y="0"/>
          <a:ext cx="0" cy="0"/>
          <a:chOff x="0" y="0"/>
          <a:chExt cx="0" cy="0"/>
        </a:xfrm>
      </p:grpSpPr>
      <p:sp>
        <p:nvSpPr>
          <p:cNvPr id="532" name="Google Shape;532;gea5aa3ab6f_0_4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3" name="Google Shape;533;gea5aa3ab6f_0_4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7" name="Shape 537"/>
        <p:cNvGrpSpPr/>
        <p:nvPr/>
      </p:nvGrpSpPr>
      <p:grpSpPr>
        <a:xfrm>
          <a:off x="0" y="0"/>
          <a:ext cx="0" cy="0"/>
          <a:chOff x="0" y="0"/>
          <a:chExt cx="0" cy="0"/>
        </a:xfrm>
      </p:grpSpPr>
      <p:sp>
        <p:nvSpPr>
          <p:cNvPr id="538" name="Google Shape;538;gea5aa3ab6f_0_4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9" name="Google Shape;539;gea5aa3ab6f_0_4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3" name="Shape 543"/>
        <p:cNvGrpSpPr/>
        <p:nvPr/>
      </p:nvGrpSpPr>
      <p:grpSpPr>
        <a:xfrm>
          <a:off x="0" y="0"/>
          <a:ext cx="0" cy="0"/>
          <a:chOff x="0" y="0"/>
          <a:chExt cx="0" cy="0"/>
        </a:xfrm>
      </p:grpSpPr>
      <p:sp>
        <p:nvSpPr>
          <p:cNvPr id="544" name="Google Shape;544;gf3e279f82f_0_4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5" name="Google Shape;545;gf3e279f82f_0_4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gea5aa3ab6f_0_4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1" name="Google Shape;551;gea5aa3ab6f_0_4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ea5aa3ab6f_0_4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8" name="Google Shape;558;gea5aa3ab6f_0_4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ea5aa3ab6f_0_4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ea5aa3ab6f_0_4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8" name="Shape 568"/>
        <p:cNvGrpSpPr/>
        <p:nvPr/>
      </p:nvGrpSpPr>
      <p:grpSpPr>
        <a:xfrm>
          <a:off x="0" y="0"/>
          <a:ext cx="0" cy="0"/>
          <a:chOff x="0" y="0"/>
          <a:chExt cx="0" cy="0"/>
        </a:xfrm>
      </p:grpSpPr>
      <p:sp>
        <p:nvSpPr>
          <p:cNvPr id="569" name="Google Shape;569;gea5aa3ab6f_0_44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0" name="Google Shape;570;gea5aa3ab6f_0_4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gea5aa3ab6f_0_4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6" name="Google Shape;576;gea5aa3ab6f_0_4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0" name="Shape 580"/>
        <p:cNvGrpSpPr/>
        <p:nvPr/>
      </p:nvGrpSpPr>
      <p:grpSpPr>
        <a:xfrm>
          <a:off x="0" y="0"/>
          <a:ext cx="0" cy="0"/>
          <a:chOff x="0" y="0"/>
          <a:chExt cx="0" cy="0"/>
        </a:xfrm>
      </p:grpSpPr>
      <p:sp>
        <p:nvSpPr>
          <p:cNvPr id="581" name="Google Shape;581;gea5aa3ab6f_0_4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2" name="Google Shape;582;gea5aa3ab6f_0_4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gf3e279f82f_0_4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8" name="Google Shape;588;gf3e279f82f_0_4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2" name="Shape 592"/>
        <p:cNvGrpSpPr/>
        <p:nvPr/>
      </p:nvGrpSpPr>
      <p:grpSpPr>
        <a:xfrm>
          <a:off x="0" y="0"/>
          <a:ext cx="0" cy="0"/>
          <a:chOff x="0" y="0"/>
          <a:chExt cx="0" cy="0"/>
        </a:xfrm>
      </p:grpSpPr>
      <p:sp>
        <p:nvSpPr>
          <p:cNvPr id="593" name="Google Shape;593;gea5aa3ab6f_0_4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4" name="Google Shape;594;gea5aa3ab6f_0_4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gea5aa3ab6f_0_4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0" name="Google Shape;600;gea5aa3ab6f_0_46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4" name="Shape 604"/>
        <p:cNvGrpSpPr/>
        <p:nvPr/>
      </p:nvGrpSpPr>
      <p:grpSpPr>
        <a:xfrm>
          <a:off x="0" y="0"/>
          <a:ext cx="0" cy="0"/>
          <a:chOff x="0" y="0"/>
          <a:chExt cx="0" cy="0"/>
        </a:xfrm>
      </p:grpSpPr>
      <p:sp>
        <p:nvSpPr>
          <p:cNvPr id="605" name="Google Shape;605;gea5aa3ab6f_0_4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06" name="Google Shape;606;gea5aa3ab6f_0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f3e279f82f_0_4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f3e279f82f_0_47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6" name="Shape 616"/>
        <p:cNvGrpSpPr/>
        <p:nvPr/>
      </p:nvGrpSpPr>
      <p:grpSpPr>
        <a:xfrm>
          <a:off x="0" y="0"/>
          <a:ext cx="0" cy="0"/>
          <a:chOff x="0" y="0"/>
          <a:chExt cx="0" cy="0"/>
        </a:xfrm>
      </p:grpSpPr>
      <p:sp>
        <p:nvSpPr>
          <p:cNvPr id="617" name="Google Shape;617;gea5aa3ab6f_0_4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8" name="Google Shape;618;gea5aa3ab6f_0_4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2" name="Shape 622"/>
        <p:cNvGrpSpPr/>
        <p:nvPr/>
      </p:nvGrpSpPr>
      <p:grpSpPr>
        <a:xfrm>
          <a:off x="0" y="0"/>
          <a:ext cx="0" cy="0"/>
          <a:chOff x="0" y="0"/>
          <a:chExt cx="0" cy="0"/>
        </a:xfrm>
      </p:grpSpPr>
      <p:sp>
        <p:nvSpPr>
          <p:cNvPr id="623" name="Google Shape;623;gea5aa3ab6f_0_4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24" name="Google Shape;624;gea5aa3ab6f_0_48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cxnSp>
        <p:nvCxnSpPr>
          <p:cNvPr id="10" name="Google Shape;10;p2"/>
          <p:cNvCxnSpPr/>
          <p:nvPr/>
        </p:nvCxnSpPr>
        <p:spPr>
          <a:xfrm>
            <a:off x="7007735" y="3176888"/>
            <a:ext cx="562200" cy="0"/>
          </a:xfrm>
          <a:prstGeom prst="straightConnector1">
            <a:avLst/>
          </a:prstGeom>
          <a:noFill/>
          <a:ln cap="flat" cmpd="sng" w="76200">
            <a:solidFill>
              <a:schemeClr val="lt2"/>
            </a:solidFill>
            <a:prstDash val="solid"/>
            <a:round/>
            <a:headEnd len="sm" w="sm" type="none"/>
            <a:tailEnd len="sm" w="sm" type="none"/>
          </a:ln>
        </p:spPr>
      </p:cxnSp>
      <p:cxnSp>
        <p:nvCxnSpPr>
          <p:cNvPr id="11" name="Google Shape;11;p2"/>
          <p:cNvCxnSpPr/>
          <p:nvPr/>
        </p:nvCxnSpPr>
        <p:spPr>
          <a:xfrm>
            <a:off x="1575035" y="3158252"/>
            <a:ext cx="562200" cy="0"/>
          </a:xfrm>
          <a:prstGeom prst="straightConnector1">
            <a:avLst/>
          </a:prstGeom>
          <a:noFill/>
          <a:ln cap="flat" cmpd="sng" w="76200">
            <a:solidFill>
              <a:schemeClr val="lt2"/>
            </a:solidFill>
            <a:prstDash val="solid"/>
            <a:round/>
            <a:headEnd len="sm" w="sm" type="none"/>
            <a:tailEnd len="sm" w="sm" type="none"/>
          </a:ln>
        </p:spPr>
      </p:cxnSp>
      <p:grpSp>
        <p:nvGrpSpPr>
          <p:cNvPr id="12" name="Google Shape;12;p2"/>
          <p:cNvGrpSpPr/>
          <p:nvPr/>
        </p:nvGrpSpPr>
        <p:grpSpPr>
          <a:xfrm>
            <a:off x="1004144" y="1022025"/>
            <a:ext cx="7136668" cy="152400"/>
            <a:chOff x="1346429" y="1011300"/>
            <a:chExt cx="6452100" cy="152400"/>
          </a:xfrm>
        </p:grpSpPr>
        <p:cxnSp>
          <p:nvCxnSpPr>
            <p:cNvPr id="13" name="Google Shape;13;p2"/>
            <p:cNvCxnSpPr/>
            <p:nvPr/>
          </p:nvCxnSpPr>
          <p:spPr>
            <a:xfrm rot="10800000">
              <a:off x="1346429" y="1011300"/>
              <a:ext cx="6452100" cy="0"/>
            </a:xfrm>
            <a:prstGeom prst="straightConnector1">
              <a:avLst/>
            </a:prstGeom>
            <a:noFill/>
            <a:ln cap="flat" cmpd="sng" w="76200">
              <a:solidFill>
                <a:schemeClr val="accent2"/>
              </a:solidFill>
              <a:prstDash val="solid"/>
              <a:round/>
              <a:headEnd len="sm" w="sm" type="none"/>
              <a:tailEnd len="sm" w="sm" type="none"/>
            </a:ln>
          </p:spPr>
        </p:cxnSp>
        <p:cxnSp>
          <p:nvCxnSpPr>
            <p:cNvPr id="14" name="Google Shape;14;p2"/>
            <p:cNvCxnSpPr/>
            <p:nvPr/>
          </p:nvCxnSpPr>
          <p:spPr>
            <a:xfrm rot="10800000">
              <a:off x="1346429" y="1163700"/>
              <a:ext cx="6452100" cy="0"/>
            </a:xfrm>
            <a:prstGeom prst="straightConnector1">
              <a:avLst/>
            </a:prstGeom>
            <a:noFill/>
            <a:ln cap="flat" cmpd="sng" w="9525">
              <a:solidFill>
                <a:schemeClr val="accent2"/>
              </a:solidFill>
              <a:prstDash val="solid"/>
              <a:round/>
              <a:headEnd len="sm" w="sm" type="none"/>
              <a:tailEnd len="sm" w="sm" type="none"/>
            </a:ln>
          </p:spPr>
        </p:cxnSp>
      </p:grpSp>
      <p:grpSp>
        <p:nvGrpSpPr>
          <p:cNvPr id="15" name="Google Shape;15;p2"/>
          <p:cNvGrpSpPr/>
          <p:nvPr/>
        </p:nvGrpSpPr>
        <p:grpSpPr>
          <a:xfrm>
            <a:off x="1004151" y="3969100"/>
            <a:ext cx="7136668" cy="152400"/>
            <a:chOff x="1346435" y="3969088"/>
            <a:chExt cx="6452100" cy="152400"/>
          </a:xfrm>
        </p:grpSpPr>
        <p:cxnSp>
          <p:nvCxnSpPr>
            <p:cNvPr id="16" name="Google Shape;16;p2"/>
            <p:cNvCxnSpPr/>
            <p:nvPr/>
          </p:nvCxnSpPr>
          <p:spPr>
            <a:xfrm>
              <a:off x="1346435" y="4121488"/>
              <a:ext cx="6452100" cy="0"/>
            </a:xfrm>
            <a:prstGeom prst="straightConnector1">
              <a:avLst/>
            </a:prstGeom>
            <a:noFill/>
            <a:ln cap="flat" cmpd="sng" w="76200">
              <a:solidFill>
                <a:schemeClr val="accent2"/>
              </a:solidFill>
              <a:prstDash val="solid"/>
              <a:round/>
              <a:headEnd len="sm" w="sm" type="none"/>
              <a:tailEnd len="sm" w="sm" type="none"/>
            </a:ln>
          </p:spPr>
        </p:cxnSp>
        <p:cxnSp>
          <p:nvCxnSpPr>
            <p:cNvPr id="17" name="Google Shape;17;p2"/>
            <p:cNvCxnSpPr/>
            <p:nvPr/>
          </p:nvCxnSpPr>
          <p:spPr>
            <a:xfrm>
              <a:off x="1346435" y="3969088"/>
              <a:ext cx="6452100" cy="0"/>
            </a:xfrm>
            <a:prstGeom prst="straightConnector1">
              <a:avLst/>
            </a:prstGeom>
            <a:noFill/>
            <a:ln cap="flat" cmpd="sng" w="9525">
              <a:solidFill>
                <a:schemeClr val="accent3"/>
              </a:solidFill>
              <a:prstDash val="solid"/>
              <a:round/>
              <a:headEnd len="sm" w="sm" type="none"/>
              <a:tailEnd len="sm" w="sm" type="none"/>
            </a:ln>
          </p:spPr>
        </p:cxnSp>
      </p:grpSp>
      <p:sp>
        <p:nvSpPr>
          <p:cNvPr id="18" name="Google Shape;18;p2"/>
          <p:cNvSpPr txBox="1"/>
          <p:nvPr>
            <p:ph type="ctrTitle"/>
          </p:nvPr>
        </p:nvSpPr>
        <p:spPr>
          <a:xfrm>
            <a:off x="1004150" y="1751764"/>
            <a:ext cx="7136700" cy="10224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C25700"/>
              </a:buClr>
              <a:buSzPts val="5400"/>
              <a:buNone/>
              <a:defRPr sz="5400">
                <a:solidFill>
                  <a:srgbClr val="C25700"/>
                </a:solidFill>
              </a:defRPr>
            </a:lvl1pPr>
            <a:lvl2pPr lvl="1" rtl="0" algn="ctr">
              <a:spcBef>
                <a:spcPts val="0"/>
              </a:spcBef>
              <a:spcAft>
                <a:spcPts val="0"/>
              </a:spcAft>
              <a:buSzPts val="5400"/>
              <a:buNone/>
              <a:defRPr sz="5400"/>
            </a:lvl2pPr>
            <a:lvl3pPr lvl="2" rtl="0" algn="ctr">
              <a:spcBef>
                <a:spcPts val="0"/>
              </a:spcBef>
              <a:spcAft>
                <a:spcPts val="0"/>
              </a:spcAft>
              <a:buSzPts val="5400"/>
              <a:buNone/>
              <a:defRPr sz="5400"/>
            </a:lvl3pPr>
            <a:lvl4pPr lvl="3" rtl="0" algn="ctr">
              <a:spcBef>
                <a:spcPts val="0"/>
              </a:spcBef>
              <a:spcAft>
                <a:spcPts val="0"/>
              </a:spcAft>
              <a:buSzPts val="5400"/>
              <a:buNone/>
              <a:defRPr sz="5400"/>
            </a:lvl4pPr>
            <a:lvl5pPr lvl="4" rtl="0" algn="ctr">
              <a:spcBef>
                <a:spcPts val="0"/>
              </a:spcBef>
              <a:spcAft>
                <a:spcPts val="0"/>
              </a:spcAft>
              <a:buSzPts val="5400"/>
              <a:buNone/>
              <a:defRPr sz="5400"/>
            </a:lvl5pPr>
            <a:lvl6pPr lvl="5" rtl="0" algn="ctr">
              <a:spcBef>
                <a:spcPts val="0"/>
              </a:spcBef>
              <a:spcAft>
                <a:spcPts val="0"/>
              </a:spcAft>
              <a:buSzPts val="5400"/>
              <a:buNone/>
              <a:defRPr sz="5400"/>
            </a:lvl6pPr>
            <a:lvl7pPr lvl="6" rtl="0" algn="ctr">
              <a:spcBef>
                <a:spcPts val="0"/>
              </a:spcBef>
              <a:spcAft>
                <a:spcPts val="0"/>
              </a:spcAft>
              <a:buSzPts val="5400"/>
              <a:buNone/>
              <a:defRPr sz="5400"/>
            </a:lvl7pPr>
            <a:lvl8pPr lvl="7" rtl="0" algn="ctr">
              <a:spcBef>
                <a:spcPts val="0"/>
              </a:spcBef>
              <a:spcAft>
                <a:spcPts val="0"/>
              </a:spcAft>
              <a:buSzPts val="5400"/>
              <a:buNone/>
              <a:defRPr sz="5400"/>
            </a:lvl8pPr>
            <a:lvl9pPr lvl="8" rtl="0" algn="ctr">
              <a:spcBef>
                <a:spcPts val="0"/>
              </a:spcBef>
              <a:spcAft>
                <a:spcPts val="0"/>
              </a:spcAft>
              <a:buSzPts val="5400"/>
              <a:buNone/>
              <a:defRPr sz="5400"/>
            </a:lvl9pPr>
          </a:lstStyle>
          <a:p/>
        </p:txBody>
      </p:sp>
      <p:sp>
        <p:nvSpPr>
          <p:cNvPr id="19" name="Google Shape;19;p2"/>
          <p:cNvSpPr txBox="1"/>
          <p:nvPr>
            <p:ph idx="1" type="subTitle"/>
          </p:nvPr>
        </p:nvSpPr>
        <p:spPr>
          <a:xfrm>
            <a:off x="2137225" y="2850039"/>
            <a:ext cx="48705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400"/>
              <a:buNone/>
              <a:defRPr sz="2400"/>
            </a:lvl1pPr>
            <a:lvl2pPr lvl="1" rtl="0" algn="ctr">
              <a:lnSpc>
                <a:spcPct val="100000"/>
              </a:lnSpc>
              <a:spcBef>
                <a:spcPts val="0"/>
              </a:spcBef>
              <a:spcAft>
                <a:spcPts val="0"/>
              </a:spcAft>
              <a:buSzPts val="2400"/>
              <a:buNone/>
              <a:defRPr sz="2400"/>
            </a:lvl2pPr>
            <a:lvl3pPr lvl="2" rtl="0" algn="ctr">
              <a:lnSpc>
                <a:spcPct val="100000"/>
              </a:lnSpc>
              <a:spcBef>
                <a:spcPts val="0"/>
              </a:spcBef>
              <a:spcAft>
                <a:spcPts val="0"/>
              </a:spcAft>
              <a:buSzPts val="2400"/>
              <a:buNone/>
              <a:defRPr sz="2400"/>
            </a:lvl3pPr>
            <a:lvl4pPr lvl="3" rtl="0" algn="ctr">
              <a:lnSpc>
                <a:spcPct val="100000"/>
              </a:lnSpc>
              <a:spcBef>
                <a:spcPts val="0"/>
              </a:spcBef>
              <a:spcAft>
                <a:spcPts val="0"/>
              </a:spcAft>
              <a:buSzPts val="2400"/>
              <a:buNone/>
              <a:defRPr sz="2400"/>
            </a:lvl4pPr>
            <a:lvl5pPr lvl="4" rtl="0" algn="ctr">
              <a:lnSpc>
                <a:spcPct val="100000"/>
              </a:lnSpc>
              <a:spcBef>
                <a:spcPts val="0"/>
              </a:spcBef>
              <a:spcAft>
                <a:spcPts val="0"/>
              </a:spcAft>
              <a:buSzPts val="2400"/>
              <a:buNone/>
              <a:defRPr sz="2400"/>
            </a:lvl5pPr>
            <a:lvl6pPr lvl="5" rtl="0" algn="ctr">
              <a:lnSpc>
                <a:spcPct val="100000"/>
              </a:lnSpc>
              <a:spcBef>
                <a:spcPts val="0"/>
              </a:spcBef>
              <a:spcAft>
                <a:spcPts val="0"/>
              </a:spcAft>
              <a:buSzPts val="2400"/>
              <a:buNone/>
              <a:defRPr sz="2400"/>
            </a:lvl6pPr>
            <a:lvl7pPr lvl="6" rtl="0" algn="ctr">
              <a:lnSpc>
                <a:spcPct val="100000"/>
              </a:lnSpc>
              <a:spcBef>
                <a:spcPts val="0"/>
              </a:spcBef>
              <a:spcAft>
                <a:spcPts val="0"/>
              </a:spcAft>
              <a:buSzPts val="2400"/>
              <a:buNone/>
              <a:defRPr sz="2400"/>
            </a:lvl7pPr>
            <a:lvl8pPr lvl="7" rtl="0" algn="ctr">
              <a:lnSpc>
                <a:spcPct val="100000"/>
              </a:lnSpc>
              <a:spcBef>
                <a:spcPts val="0"/>
              </a:spcBef>
              <a:spcAft>
                <a:spcPts val="0"/>
              </a:spcAft>
              <a:buSzPts val="2400"/>
              <a:buNone/>
              <a:defRPr sz="2400"/>
            </a:lvl8pPr>
            <a:lvl9pPr lvl="8" rtl="0" algn="ctr">
              <a:lnSpc>
                <a:spcPct val="100000"/>
              </a:lnSpc>
              <a:spcBef>
                <a:spcPts val="0"/>
              </a:spcBef>
              <a:spcAft>
                <a:spcPts val="0"/>
              </a:spcAft>
              <a:buSzPts val="2400"/>
              <a:buNone/>
              <a:defRPr sz="2400"/>
            </a:lvl9pPr>
          </a:lstStyle>
          <a:p/>
        </p:txBody>
      </p:sp>
      <p:sp>
        <p:nvSpPr>
          <p:cNvPr id="20" name="Google Shape;20;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1" name="Shape 21"/>
        <p:cNvGrpSpPr/>
        <p:nvPr/>
      </p:nvGrpSpPr>
      <p:grpSpPr>
        <a:xfrm>
          <a:off x="0" y="0"/>
          <a:ext cx="0" cy="0"/>
          <a:chOff x="0" y="0"/>
          <a:chExt cx="0" cy="0"/>
        </a:xfrm>
      </p:grpSpPr>
      <p:sp>
        <p:nvSpPr>
          <p:cNvPr id="22" name="Google Shape;22;p3"/>
          <p:cNvSpPr/>
          <p:nvPr/>
        </p:nvSpPr>
        <p:spPr>
          <a:xfrm>
            <a:off x="-50" y="2571900"/>
            <a:ext cx="9144000" cy="25716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3" name="Google Shape;23;p3"/>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C25700"/>
              </a:buClr>
              <a:buSzPts val="3600"/>
              <a:buNone/>
              <a:defRPr>
                <a:solidFill>
                  <a:srgbClr val="C25700"/>
                </a:solidFill>
              </a:defRPr>
            </a:lvl1pPr>
            <a:lvl2pPr lvl="1" rtl="0" algn="ctr">
              <a:spcBef>
                <a:spcPts val="0"/>
              </a:spcBef>
              <a:spcAft>
                <a:spcPts val="0"/>
              </a:spcAft>
              <a:buSzPts val="3600"/>
              <a:buNone/>
              <a:defRPr/>
            </a:lvl2pPr>
            <a:lvl3pPr lvl="2" rtl="0" algn="ctr">
              <a:spcBef>
                <a:spcPts val="0"/>
              </a:spcBef>
              <a:spcAft>
                <a:spcPts val="0"/>
              </a:spcAft>
              <a:buSzPts val="3600"/>
              <a:buNone/>
              <a:defRPr/>
            </a:lvl3pPr>
            <a:lvl4pPr lvl="3" rtl="0" algn="ctr">
              <a:spcBef>
                <a:spcPts val="0"/>
              </a:spcBef>
              <a:spcAft>
                <a:spcPts val="0"/>
              </a:spcAft>
              <a:buSzPts val="3600"/>
              <a:buNone/>
              <a:defRPr/>
            </a:lvl4pPr>
            <a:lvl5pPr lvl="4" rtl="0" algn="ctr">
              <a:spcBef>
                <a:spcPts val="0"/>
              </a:spcBef>
              <a:spcAft>
                <a:spcPts val="0"/>
              </a:spcAft>
              <a:buSzPts val="3600"/>
              <a:buNone/>
              <a:defRPr/>
            </a:lvl5pPr>
            <a:lvl6pPr lvl="5" rtl="0" algn="ctr">
              <a:spcBef>
                <a:spcPts val="0"/>
              </a:spcBef>
              <a:spcAft>
                <a:spcPts val="0"/>
              </a:spcAft>
              <a:buSzPts val="3600"/>
              <a:buNone/>
              <a:defRPr/>
            </a:lvl6pPr>
            <a:lvl7pPr lvl="6" rtl="0" algn="ctr">
              <a:spcBef>
                <a:spcPts val="0"/>
              </a:spcBef>
              <a:spcAft>
                <a:spcPts val="0"/>
              </a:spcAft>
              <a:buSzPts val="3600"/>
              <a:buNone/>
              <a:defRPr/>
            </a:lvl7pPr>
            <a:lvl8pPr lvl="7" rtl="0" algn="ctr">
              <a:spcBef>
                <a:spcPts val="0"/>
              </a:spcBef>
              <a:spcAft>
                <a:spcPts val="0"/>
              </a:spcAft>
              <a:buSzPts val="3600"/>
              <a:buNone/>
              <a:defRPr/>
            </a:lvl8pPr>
            <a:lvl9pPr lvl="8" rtl="0" algn="ctr">
              <a:spcBef>
                <a:spcPts val="0"/>
              </a:spcBef>
              <a:spcAft>
                <a:spcPts val="0"/>
              </a:spcAft>
              <a:buSzPts val="3600"/>
              <a:buNone/>
              <a:defRPr/>
            </a:lvl9pPr>
          </a:lstStyle>
          <a:p/>
        </p:txBody>
      </p:sp>
      <p:sp>
        <p:nvSpPr>
          <p:cNvPr id="24" name="Google Shape;24;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25" name="Shape 25"/>
        <p:cNvGrpSpPr/>
        <p:nvPr/>
      </p:nvGrpSpPr>
      <p:grpSpPr>
        <a:xfrm>
          <a:off x="0" y="0"/>
          <a:ext cx="0" cy="0"/>
          <a:chOff x="0" y="0"/>
          <a:chExt cx="0" cy="0"/>
        </a:xfrm>
      </p:grpSpPr>
      <p:sp>
        <p:nvSpPr>
          <p:cNvPr id="26" name="Google Shape;26;p4"/>
          <p:cNvSpPr/>
          <p:nvPr/>
        </p:nvSpPr>
        <p:spPr>
          <a:xfrm>
            <a:off x="-75" y="5045700"/>
            <a:ext cx="9144000" cy="978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7" name="Google Shape;27;p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C25700"/>
              </a:buClr>
              <a:buSzPts val="3600"/>
              <a:buNone/>
              <a:defRPr>
                <a:solidFill>
                  <a:srgbClr val="C25700"/>
                </a:solidFill>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28" name="Google Shape;28;p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lvl1pPr indent="-381000" lvl="0" marL="457200" rtl="0">
              <a:spcBef>
                <a:spcPts val="0"/>
              </a:spcBef>
              <a:spcAft>
                <a:spcPts val="0"/>
              </a:spcAft>
              <a:buSzPts val="24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9" name="Google Shape;2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0" name="Shape 30"/>
        <p:cNvGrpSpPr/>
        <p:nvPr/>
      </p:nvGrpSpPr>
      <p:grpSpPr>
        <a:xfrm>
          <a:off x="0" y="0"/>
          <a:ext cx="0" cy="0"/>
          <a:chOff x="0" y="0"/>
          <a:chExt cx="0" cy="0"/>
        </a:xfrm>
      </p:grpSpPr>
      <p:sp>
        <p:nvSpPr>
          <p:cNvPr id="31" name="Google Shape;31;p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C25700"/>
              </a:buClr>
              <a:buSzPts val="3600"/>
              <a:buNone/>
              <a:defRPr>
                <a:solidFill>
                  <a:srgbClr val="C25700"/>
                </a:solidFill>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32" name="Google Shape;32;p5"/>
          <p:cNvSpPr txBox="1"/>
          <p:nvPr>
            <p:ph idx="1" type="body"/>
          </p:nvPr>
        </p:nvSpPr>
        <p:spPr>
          <a:xfrm>
            <a:off x="311700" y="1266175"/>
            <a:ext cx="3999900" cy="3302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3" name="Google Shape;33;p5"/>
          <p:cNvSpPr txBox="1"/>
          <p:nvPr>
            <p:ph idx="2" type="body"/>
          </p:nvPr>
        </p:nvSpPr>
        <p:spPr>
          <a:xfrm>
            <a:off x="4832400" y="1266175"/>
            <a:ext cx="3999900" cy="33027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4" name="Google Shape;3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35" name="Shape 35"/>
        <p:cNvGrpSpPr/>
        <p:nvPr/>
      </p:nvGrpSpPr>
      <p:grpSpPr>
        <a:xfrm>
          <a:off x="0" y="0"/>
          <a:ext cx="0" cy="0"/>
          <a:chOff x="0" y="0"/>
          <a:chExt cx="0" cy="0"/>
        </a:xfrm>
      </p:grpSpPr>
      <p:sp>
        <p:nvSpPr>
          <p:cNvPr id="36" name="Google Shape;36;p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lvl1pPr lvl="0" rtl="0">
              <a:spcBef>
                <a:spcPts val="0"/>
              </a:spcBef>
              <a:spcAft>
                <a:spcPts val="0"/>
              </a:spcAft>
              <a:buSzPts val="3600"/>
              <a:buNone/>
              <a:defRPr/>
            </a:lvl1pPr>
            <a:lvl2pPr lvl="1" rtl="0">
              <a:spcBef>
                <a:spcPts val="0"/>
              </a:spcBef>
              <a:spcAft>
                <a:spcPts val="0"/>
              </a:spcAft>
              <a:buSzPts val="3600"/>
              <a:buNone/>
              <a:defRPr/>
            </a:lvl2pPr>
            <a:lvl3pPr lvl="2" rtl="0">
              <a:spcBef>
                <a:spcPts val="0"/>
              </a:spcBef>
              <a:spcAft>
                <a:spcPts val="0"/>
              </a:spcAft>
              <a:buSzPts val="3600"/>
              <a:buNone/>
              <a:defRPr/>
            </a:lvl3pPr>
            <a:lvl4pPr lvl="3" rtl="0">
              <a:spcBef>
                <a:spcPts val="0"/>
              </a:spcBef>
              <a:spcAft>
                <a:spcPts val="0"/>
              </a:spcAft>
              <a:buSzPts val="3600"/>
              <a:buNone/>
              <a:defRPr/>
            </a:lvl4pPr>
            <a:lvl5pPr lvl="4" rtl="0">
              <a:spcBef>
                <a:spcPts val="0"/>
              </a:spcBef>
              <a:spcAft>
                <a:spcPts val="0"/>
              </a:spcAft>
              <a:buSzPts val="3600"/>
              <a:buNone/>
              <a:defRPr/>
            </a:lvl5pPr>
            <a:lvl6pPr lvl="5" rtl="0">
              <a:spcBef>
                <a:spcPts val="0"/>
              </a:spcBef>
              <a:spcAft>
                <a:spcPts val="0"/>
              </a:spcAft>
              <a:buSzPts val="3600"/>
              <a:buNone/>
              <a:defRPr/>
            </a:lvl6pPr>
            <a:lvl7pPr lvl="6" rtl="0">
              <a:spcBef>
                <a:spcPts val="0"/>
              </a:spcBef>
              <a:spcAft>
                <a:spcPts val="0"/>
              </a:spcAft>
              <a:buSzPts val="3600"/>
              <a:buNone/>
              <a:defRPr/>
            </a:lvl7pPr>
            <a:lvl8pPr lvl="7" rtl="0">
              <a:spcBef>
                <a:spcPts val="0"/>
              </a:spcBef>
              <a:spcAft>
                <a:spcPts val="0"/>
              </a:spcAft>
              <a:buSzPts val="3600"/>
              <a:buNone/>
              <a:defRPr/>
            </a:lvl8pPr>
            <a:lvl9pPr lvl="8" rtl="0">
              <a:spcBef>
                <a:spcPts val="0"/>
              </a:spcBef>
              <a:spcAft>
                <a:spcPts val="0"/>
              </a:spcAft>
              <a:buSzPts val="3600"/>
              <a:buNone/>
              <a:defRPr/>
            </a:lvl9pPr>
          </a:lstStyle>
          <a:p/>
        </p:txBody>
      </p:sp>
      <p:sp>
        <p:nvSpPr>
          <p:cNvPr id="37" name="Google Shape;3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38" name="Shape 38"/>
        <p:cNvGrpSpPr/>
        <p:nvPr/>
      </p:nvGrpSpPr>
      <p:grpSpPr>
        <a:xfrm>
          <a:off x="0" y="0"/>
          <a:ext cx="0" cy="0"/>
          <a:chOff x="0" y="0"/>
          <a:chExt cx="0" cy="0"/>
        </a:xfrm>
      </p:grpSpPr>
      <p:sp>
        <p:nvSpPr>
          <p:cNvPr id="39" name="Google Shape;3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0" name="Google Shape;4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1" name="Google Shape;4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bg>
      <p:bgPr>
        <a:solidFill>
          <a:schemeClr val="accent6"/>
        </a:solidFill>
      </p:bgPr>
    </p:bg>
    <p:spTree>
      <p:nvGrpSpPr>
        <p:cNvPr id="42" name="Shape 42"/>
        <p:cNvGrpSpPr/>
        <p:nvPr/>
      </p:nvGrpSpPr>
      <p:grpSpPr>
        <a:xfrm>
          <a:off x="0" y="0"/>
          <a:ext cx="0" cy="0"/>
          <a:chOff x="0" y="0"/>
          <a:chExt cx="0" cy="0"/>
        </a:xfrm>
      </p:grpSpPr>
      <p:sp>
        <p:nvSpPr>
          <p:cNvPr id="43" name="Google Shape;43;p8"/>
          <p:cNvSpPr txBox="1"/>
          <p:nvPr>
            <p:ph type="title"/>
          </p:nvPr>
        </p:nvSpPr>
        <p:spPr>
          <a:xfrm>
            <a:off x="490250" y="526350"/>
            <a:ext cx="5613600" cy="40908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dk2"/>
              </a:buClr>
              <a:buSzPts val="5400"/>
              <a:buNone/>
              <a:defRPr b="0" sz="5400">
                <a:solidFill>
                  <a:schemeClr val="dk2"/>
                </a:solidFill>
              </a:defRPr>
            </a:lvl1pPr>
            <a:lvl2pPr lvl="1" rtl="0">
              <a:spcBef>
                <a:spcPts val="0"/>
              </a:spcBef>
              <a:spcAft>
                <a:spcPts val="0"/>
              </a:spcAft>
              <a:buClr>
                <a:schemeClr val="dk2"/>
              </a:buClr>
              <a:buSzPts val="5400"/>
              <a:buNone/>
              <a:defRPr b="0" sz="5400">
                <a:solidFill>
                  <a:schemeClr val="dk2"/>
                </a:solidFill>
              </a:defRPr>
            </a:lvl2pPr>
            <a:lvl3pPr lvl="2" rtl="0">
              <a:spcBef>
                <a:spcPts val="0"/>
              </a:spcBef>
              <a:spcAft>
                <a:spcPts val="0"/>
              </a:spcAft>
              <a:buClr>
                <a:schemeClr val="dk2"/>
              </a:buClr>
              <a:buSzPts val="5400"/>
              <a:buNone/>
              <a:defRPr b="0" sz="5400">
                <a:solidFill>
                  <a:schemeClr val="dk2"/>
                </a:solidFill>
              </a:defRPr>
            </a:lvl3pPr>
            <a:lvl4pPr lvl="3" rtl="0">
              <a:spcBef>
                <a:spcPts val="0"/>
              </a:spcBef>
              <a:spcAft>
                <a:spcPts val="0"/>
              </a:spcAft>
              <a:buClr>
                <a:schemeClr val="dk2"/>
              </a:buClr>
              <a:buSzPts val="5400"/>
              <a:buNone/>
              <a:defRPr b="0" sz="5400">
                <a:solidFill>
                  <a:schemeClr val="dk2"/>
                </a:solidFill>
              </a:defRPr>
            </a:lvl4pPr>
            <a:lvl5pPr lvl="4" rtl="0">
              <a:spcBef>
                <a:spcPts val="0"/>
              </a:spcBef>
              <a:spcAft>
                <a:spcPts val="0"/>
              </a:spcAft>
              <a:buClr>
                <a:schemeClr val="dk2"/>
              </a:buClr>
              <a:buSzPts val="5400"/>
              <a:buNone/>
              <a:defRPr b="0" sz="5400">
                <a:solidFill>
                  <a:schemeClr val="dk2"/>
                </a:solidFill>
              </a:defRPr>
            </a:lvl5pPr>
            <a:lvl6pPr lvl="5" rtl="0">
              <a:spcBef>
                <a:spcPts val="0"/>
              </a:spcBef>
              <a:spcAft>
                <a:spcPts val="0"/>
              </a:spcAft>
              <a:buClr>
                <a:schemeClr val="dk2"/>
              </a:buClr>
              <a:buSzPts val="5400"/>
              <a:buNone/>
              <a:defRPr b="0" sz="5400">
                <a:solidFill>
                  <a:schemeClr val="dk2"/>
                </a:solidFill>
              </a:defRPr>
            </a:lvl6pPr>
            <a:lvl7pPr lvl="6" rtl="0">
              <a:spcBef>
                <a:spcPts val="0"/>
              </a:spcBef>
              <a:spcAft>
                <a:spcPts val="0"/>
              </a:spcAft>
              <a:buClr>
                <a:schemeClr val="dk2"/>
              </a:buClr>
              <a:buSzPts val="5400"/>
              <a:buNone/>
              <a:defRPr b="0" sz="5400">
                <a:solidFill>
                  <a:schemeClr val="dk2"/>
                </a:solidFill>
              </a:defRPr>
            </a:lvl7pPr>
            <a:lvl8pPr lvl="7" rtl="0">
              <a:spcBef>
                <a:spcPts val="0"/>
              </a:spcBef>
              <a:spcAft>
                <a:spcPts val="0"/>
              </a:spcAft>
              <a:buClr>
                <a:schemeClr val="dk2"/>
              </a:buClr>
              <a:buSzPts val="5400"/>
              <a:buNone/>
              <a:defRPr b="0" sz="5400">
                <a:solidFill>
                  <a:schemeClr val="dk2"/>
                </a:solidFill>
              </a:defRPr>
            </a:lvl8pPr>
            <a:lvl9pPr lvl="8" rtl="0">
              <a:spcBef>
                <a:spcPts val="0"/>
              </a:spcBef>
              <a:spcAft>
                <a:spcPts val="0"/>
              </a:spcAft>
              <a:buClr>
                <a:schemeClr val="dk2"/>
              </a:buClr>
              <a:buSzPts val="5400"/>
              <a:buNone/>
              <a:defRPr b="0" sz="5400">
                <a:solidFill>
                  <a:schemeClr val="dk2"/>
                </a:solidFill>
              </a:defRPr>
            </a:lvl9pPr>
          </a:lstStyle>
          <a:p/>
        </p:txBody>
      </p:sp>
      <p:sp>
        <p:nvSpPr>
          <p:cNvPr id="44" name="Google Shape;4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45" name="Shape 45"/>
        <p:cNvGrpSpPr/>
        <p:nvPr/>
      </p:nvGrpSpPr>
      <p:grpSpPr>
        <a:xfrm>
          <a:off x="0" y="0"/>
          <a:ext cx="0" cy="0"/>
          <a:chOff x="0" y="0"/>
          <a:chExt cx="0" cy="0"/>
        </a:xfrm>
      </p:grpSpPr>
      <p:sp>
        <p:nvSpPr>
          <p:cNvPr id="46" name="Google Shape;46;p9"/>
          <p:cNvSpPr/>
          <p:nvPr/>
        </p:nvSpPr>
        <p:spPr>
          <a:xfrm>
            <a:off x="4572000" y="0"/>
            <a:ext cx="4572000" cy="5143500"/>
          </a:xfrm>
          <a:prstGeom prst="rect">
            <a:avLst/>
          </a:prstGeom>
          <a:solidFill>
            <a:schemeClr val="accent3"/>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47" name="Google Shape;47;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48" name="Google Shape;48;p9"/>
          <p:cNvSpPr txBox="1"/>
          <p:nvPr>
            <p:ph type="title"/>
          </p:nvPr>
        </p:nvSpPr>
        <p:spPr>
          <a:xfrm>
            <a:off x="265500" y="1039675"/>
            <a:ext cx="4045200" cy="16758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C25700"/>
              </a:buClr>
              <a:buSzPts val="4200"/>
              <a:buNone/>
              <a:defRPr sz="4200">
                <a:solidFill>
                  <a:srgbClr val="C25700"/>
                </a:solidFill>
              </a:defRPr>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49" name="Google Shape;49;p9"/>
          <p:cNvSpPr txBox="1"/>
          <p:nvPr>
            <p:ph idx="1" type="subTitle"/>
          </p:nvPr>
        </p:nvSpPr>
        <p:spPr>
          <a:xfrm>
            <a:off x="265500" y="27268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0" name="Google Shape;50;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81000" lvl="0" marL="457200" rtl="0">
              <a:spcBef>
                <a:spcPts val="0"/>
              </a:spcBef>
              <a:spcAft>
                <a:spcPts val="0"/>
              </a:spcAft>
              <a:buClr>
                <a:schemeClr val="lt1"/>
              </a:buClr>
              <a:buSzPts val="24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51" name="Google Shape;51;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2" name="Shape 52"/>
        <p:cNvGrpSpPr/>
        <p:nvPr/>
      </p:nvGrpSpPr>
      <p:grpSpPr>
        <a:xfrm>
          <a:off x="0" y="0"/>
          <a:ext cx="0" cy="0"/>
          <a:chOff x="0" y="0"/>
          <a:chExt cx="0" cy="0"/>
        </a:xfrm>
      </p:grpSpPr>
      <p:sp>
        <p:nvSpPr>
          <p:cNvPr id="53" name="Google Shape;53;p10"/>
          <p:cNvSpPr txBox="1"/>
          <p:nvPr>
            <p:ph idx="1" type="body"/>
          </p:nvPr>
        </p:nvSpPr>
        <p:spPr>
          <a:xfrm>
            <a:off x="311700" y="4230725"/>
            <a:ext cx="5998800" cy="5988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2400"/>
              <a:buFont typeface="PT Sans Narrow"/>
              <a:buNone/>
              <a:defRPr sz="2400">
                <a:latin typeface="PT Sans Narrow"/>
                <a:ea typeface="PT Sans Narrow"/>
                <a:cs typeface="PT Sans Narrow"/>
                <a:sym typeface="PT Sans Narrow"/>
              </a:defRPr>
            </a:lvl1pPr>
          </a:lstStyle>
          <a:p/>
        </p:txBody>
      </p:sp>
      <p:sp>
        <p:nvSpPr>
          <p:cNvPr id="54" name="Google Shape;54;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55" name="Shape 55"/>
        <p:cNvGrpSpPr/>
        <p:nvPr/>
      </p:nvGrpSpPr>
      <p:grpSpPr>
        <a:xfrm>
          <a:off x="0" y="0"/>
          <a:ext cx="0" cy="0"/>
          <a:chOff x="0" y="0"/>
          <a:chExt cx="0" cy="0"/>
        </a:xfrm>
      </p:grpSpPr>
      <p:sp>
        <p:nvSpPr>
          <p:cNvPr id="56" name="Google Shape;56;p11"/>
          <p:cNvSpPr/>
          <p:nvPr/>
        </p:nvSpPr>
        <p:spPr>
          <a:xfrm>
            <a:off x="-75" y="5045700"/>
            <a:ext cx="9144000" cy="978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 name="Google Shape;57;p11"/>
          <p:cNvSpPr txBox="1"/>
          <p:nvPr>
            <p:ph hasCustomPrompt="1" type="title"/>
          </p:nvPr>
        </p:nvSpPr>
        <p:spPr>
          <a:xfrm>
            <a:off x="311700" y="1304850"/>
            <a:ext cx="85206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accent3"/>
              </a:buClr>
              <a:buSzPts val="13000"/>
              <a:buNone/>
              <a:defRPr sz="13000">
                <a:solidFill>
                  <a:schemeClr val="accent3"/>
                </a:solidFill>
              </a:defRPr>
            </a:lvl1pPr>
            <a:lvl2pPr lvl="1" rtl="0" algn="ctr">
              <a:spcBef>
                <a:spcPts val="0"/>
              </a:spcBef>
              <a:spcAft>
                <a:spcPts val="0"/>
              </a:spcAft>
              <a:buClr>
                <a:schemeClr val="accent3"/>
              </a:buClr>
              <a:buSzPts val="13000"/>
              <a:buNone/>
              <a:defRPr sz="13000">
                <a:solidFill>
                  <a:schemeClr val="accent3"/>
                </a:solidFill>
              </a:defRPr>
            </a:lvl2pPr>
            <a:lvl3pPr lvl="2" rtl="0" algn="ctr">
              <a:spcBef>
                <a:spcPts val="0"/>
              </a:spcBef>
              <a:spcAft>
                <a:spcPts val="0"/>
              </a:spcAft>
              <a:buClr>
                <a:schemeClr val="accent3"/>
              </a:buClr>
              <a:buSzPts val="13000"/>
              <a:buNone/>
              <a:defRPr sz="13000">
                <a:solidFill>
                  <a:schemeClr val="accent3"/>
                </a:solidFill>
              </a:defRPr>
            </a:lvl3pPr>
            <a:lvl4pPr lvl="3" rtl="0" algn="ctr">
              <a:spcBef>
                <a:spcPts val="0"/>
              </a:spcBef>
              <a:spcAft>
                <a:spcPts val="0"/>
              </a:spcAft>
              <a:buClr>
                <a:schemeClr val="accent3"/>
              </a:buClr>
              <a:buSzPts val="13000"/>
              <a:buNone/>
              <a:defRPr sz="13000">
                <a:solidFill>
                  <a:schemeClr val="accent3"/>
                </a:solidFill>
              </a:defRPr>
            </a:lvl4pPr>
            <a:lvl5pPr lvl="4" rtl="0" algn="ctr">
              <a:spcBef>
                <a:spcPts val="0"/>
              </a:spcBef>
              <a:spcAft>
                <a:spcPts val="0"/>
              </a:spcAft>
              <a:buClr>
                <a:schemeClr val="accent3"/>
              </a:buClr>
              <a:buSzPts val="13000"/>
              <a:buNone/>
              <a:defRPr sz="13000">
                <a:solidFill>
                  <a:schemeClr val="accent3"/>
                </a:solidFill>
              </a:defRPr>
            </a:lvl5pPr>
            <a:lvl6pPr lvl="5" rtl="0" algn="ctr">
              <a:spcBef>
                <a:spcPts val="0"/>
              </a:spcBef>
              <a:spcAft>
                <a:spcPts val="0"/>
              </a:spcAft>
              <a:buClr>
                <a:schemeClr val="accent3"/>
              </a:buClr>
              <a:buSzPts val="13000"/>
              <a:buNone/>
              <a:defRPr sz="13000">
                <a:solidFill>
                  <a:schemeClr val="accent3"/>
                </a:solidFill>
              </a:defRPr>
            </a:lvl6pPr>
            <a:lvl7pPr lvl="6" rtl="0" algn="ctr">
              <a:spcBef>
                <a:spcPts val="0"/>
              </a:spcBef>
              <a:spcAft>
                <a:spcPts val="0"/>
              </a:spcAft>
              <a:buClr>
                <a:schemeClr val="accent3"/>
              </a:buClr>
              <a:buSzPts val="13000"/>
              <a:buNone/>
              <a:defRPr sz="13000">
                <a:solidFill>
                  <a:schemeClr val="accent3"/>
                </a:solidFill>
              </a:defRPr>
            </a:lvl7pPr>
            <a:lvl8pPr lvl="7" rtl="0" algn="ctr">
              <a:spcBef>
                <a:spcPts val="0"/>
              </a:spcBef>
              <a:spcAft>
                <a:spcPts val="0"/>
              </a:spcAft>
              <a:buClr>
                <a:schemeClr val="accent3"/>
              </a:buClr>
              <a:buSzPts val="13000"/>
              <a:buNone/>
              <a:defRPr sz="13000">
                <a:solidFill>
                  <a:schemeClr val="accent3"/>
                </a:solidFill>
              </a:defRPr>
            </a:lvl8pPr>
            <a:lvl9pPr lvl="8" rtl="0" algn="ctr">
              <a:spcBef>
                <a:spcPts val="0"/>
              </a:spcBef>
              <a:spcAft>
                <a:spcPts val="0"/>
              </a:spcAft>
              <a:buClr>
                <a:schemeClr val="accent3"/>
              </a:buClr>
              <a:buSzPts val="13000"/>
              <a:buNone/>
              <a:defRPr sz="13000">
                <a:solidFill>
                  <a:schemeClr val="accent3"/>
                </a:solidFill>
              </a:defRPr>
            </a:lvl9pPr>
          </a:lstStyle>
          <a:p>
            <a:r>
              <a:t>xx%</a:t>
            </a:r>
          </a:p>
        </p:txBody>
      </p:sp>
      <p:sp>
        <p:nvSpPr>
          <p:cNvPr id="58" name="Google Shape;58;p11"/>
          <p:cNvSpPr txBox="1"/>
          <p:nvPr>
            <p:ph idx="1" type="body"/>
          </p:nvPr>
        </p:nvSpPr>
        <p:spPr>
          <a:xfrm>
            <a:off x="311700" y="2995650"/>
            <a:ext cx="8520600" cy="1071600"/>
          </a:xfrm>
          <a:prstGeom prst="rect">
            <a:avLst/>
          </a:prstGeom>
        </p:spPr>
        <p:txBody>
          <a:bodyPr anchorCtr="0" anchor="t" bIns="91425" lIns="91425" spcFirstLastPara="1" rIns="91425" wrap="square" tIns="91425">
            <a:noAutofit/>
          </a:bodyPr>
          <a:lstStyle>
            <a:lvl1pPr indent="-381000" lvl="0" marL="457200" rtl="0" algn="ctr">
              <a:spcBef>
                <a:spcPts val="0"/>
              </a:spcBef>
              <a:spcAft>
                <a:spcPts val="0"/>
              </a:spcAft>
              <a:buSzPts val="24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59" name="Google Shape;59;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0" name="Shape 60"/>
        <p:cNvGrpSpPr/>
        <p:nvPr/>
      </p:nvGrpSpPr>
      <p:grpSpPr>
        <a:xfrm>
          <a:off x="0" y="0"/>
          <a:ext cx="0" cy="0"/>
          <a:chOff x="0" y="0"/>
          <a:chExt cx="0" cy="0"/>
        </a:xfrm>
      </p:grpSpPr>
      <p:sp>
        <p:nvSpPr>
          <p:cNvPr id="61" name="Google Shape;61;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tropic">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707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rgbClr val="C25700"/>
              </a:buClr>
              <a:buSzPts val="3600"/>
              <a:buFont typeface="PT Sans Narrow"/>
              <a:buNone/>
              <a:defRPr b="1" sz="3600">
                <a:solidFill>
                  <a:srgbClr val="C25700"/>
                </a:solidFill>
                <a:latin typeface="PT Sans Narrow"/>
                <a:ea typeface="PT Sans Narrow"/>
                <a:cs typeface="PT Sans Narrow"/>
                <a:sym typeface="PT Sans Narrow"/>
              </a:defRPr>
            </a:lvl1pPr>
            <a:lvl2pPr lvl="1"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2pPr>
            <a:lvl3pPr lvl="2"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3pPr>
            <a:lvl4pPr lvl="3"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4pPr>
            <a:lvl5pPr lvl="4"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5pPr>
            <a:lvl6pPr lvl="5"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6pPr>
            <a:lvl7pPr lvl="6"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7pPr>
            <a:lvl8pPr lvl="7"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8pPr>
            <a:lvl9pPr lvl="8" rtl="0">
              <a:spcBef>
                <a:spcPts val="0"/>
              </a:spcBef>
              <a:spcAft>
                <a:spcPts val="0"/>
              </a:spcAft>
              <a:buClr>
                <a:schemeClr val="accent1"/>
              </a:buClr>
              <a:buSzPts val="3600"/>
              <a:buFont typeface="PT Sans Narrow"/>
              <a:buNone/>
              <a:defRPr b="1" sz="3600">
                <a:solidFill>
                  <a:schemeClr val="accent1"/>
                </a:solidFill>
                <a:latin typeface="PT Sans Narrow"/>
                <a:ea typeface="PT Sans Narrow"/>
                <a:cs typeface="PT Sans Narrow"/>
                <a:sym typeface="PT Sans Narrow"/>
              </a:defRPr>
            </a:lvl9pPr>
          </a:lstStyle>
          <a:p/>
        </p:txBody>
      </p:sp>
      <p:sp>
        <p:nvSpPr>
          <p:cNvPr id="7" name="Google Shape;7;p1"/>
          <p:cNvSpPr txBox="1"/>
          <p:nvPr>
            <p:ph idx="1" type="body"/>
          </p:nvPr>
        </p:nvSpPr>
        <p:spPr>
          <a:xfrm>
            <a:off x="311700" y="1266325"/>
            <a:ext cx="8520600" cy="3302700"/>
          </a:xfrm>
          <a:prstGeom prst="rect">
            <a:avLst/>
          </a:prstGeom>
          <a:noFill/>
          <a:ln>
            <a:noFill/>
          </a:ln>
        </p:spPr>
        <p:txBody>
          <a:bodyPr anchorCtr="0" anchor="t" bIns="91425" lIns="91425" spcFirstLastPara="1" rIns="91425" wrap="square" tIns="91425">
            <a:noAutofit/>
          </a:bodyPr>
          <a:lstStyle>
            <a:lvl1pPr indent="-381000" lvl="0" marL="457200" rtl="0">
              <a:lnSpc>
                <a:spcPct val="115000"/>
              </a:lnSpc>
              <a:spcBef>
                <a:spcPts val="0"/>
              </a:spcBef>
              <a:spcAft>
                <a:spcPts val="0"/>
              </a:spcAft>
              <a:buClr>
                <a:schemeClr val="dk2"/>
              </a:buClr>
              <a:buSzPts val="2400"/>
              <a:buFont typeface="Open Sans"/>
              <a:buChar char="●"/>
              <a:defRPr sz="2400">
                <a:solidFill>
                  <a:schemeClr val="dk2"/>
                </a:solidFill>
                <a:latin typeface="Open Sans"/>
                <a:ea typeface="Open Sans"/>
                <a:cs typeface="Open Sans"/>
                <a:sym typeface="Open Sans"/>
              </a:defRPr>
            </a:lvl1pPr>
            <a:lvl2pPr indent="-317500" lvl="1" marL="9144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2pPr>
            <a:lvl3pPr indent="-317500" lvl="2" marL="13716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3pPr>
            <a:lvl4pPr indent="-317500" lvl="3" marL="18288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4pPr>
            <a:lvl5pPr indent="-317500" lvl="4" marL="22860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5pPr>
            <a:lvl6pPr indent="-317500" lvl="5" marL="27432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6pPr>
            <a:lvl7pPr indent="-317500" lvl="6" marL="32004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7pPr>
            <a:lvl8pPr indent="-317500" lvl="7" marL="3657600" rtl="0">
              <a:lnSpc>
                <a:spcPct val="115000"/>
              </a:lnSpc>
              <a:spcBef>
                <a:spcPts val="1600"/>
              </a:spcBef>
              <a:spcAft>
                <a:spcPts val="0"/>
              </a:spcAft>
              <a:buClr>
                <a:schemeClr val="dk2"/>
              </a:buClr>
              <a:buSzPts val="1400"/>
              <a:buFont typeface="Open Sans"/>
              <a:buChar char="○"/>
              <a:defRPr>
                <a:solidFill>
                  <a:schemeClr val="dk2"/>
                </a:solidFill>
                <a:latin typeface="Open Sans"/>
                <a:ea typeface="Open Sans"/>
                <a:cs typeface="Open Sans"/>
                <a:sym typeface="Open Sans"/>
              </a:defRPr>
            </a:lvl8pPr>
            <a:lvl9pPr indent="-317500" lvl="8" marL="4114800" rtl="0">
              <a:lnSpc>
                <a:spcPct val="115000"/>
              </a:lnSpc>
              <a:spcBef>
                <a:spcPts val="1600"/>
              </a:spcBef>
              <a:spcAft>
                <a:spcPts val="1600"/>
              </a:spcAft>
              <a:buClr>
                <a:schemeClr val="dk2"/>
              </a:buClr>
              <a:buSzPts val="1400"/>
              <a:buFont typeface="Open Sans"/>
              <a:buChar char="■"/>
              <a:defRPr>
                <a:solidFill>
                  <a:schemeClr val="dk2"/>
                </a:solidFill>
                <a:latin typeface="Open Sans"/>
                <a:ea typeface="Open Sans"/>
                <a:cs typeface="Open Sans"/>
                <a:sym typeface="Open Sans"/>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Open Sans"/>
                <a:ea typeface="Open Sans"/>
                <a:cs typeface="Open Sans"/>
                <a:sym typeface="Open Sans"/>
              </a:defRPr>
            </a:lvl1pPr>
            <a:lvl2pPr lvl="1" rtl="0" algn="r">
              <a:buNone/>
              <a:defRPr sz="1000">
                <a:solidFill>
                  <a:schemeClr val="dk2"/>
                </a:solidFill>
                <a:latin typeface="Open Sans"/>
                <a:ea typeface="Open Sans"/>
                <a:cs typeface="Open Sans"/>
                <a:sym typeface="Open Sans"/>
              </a:defRPr>
            </a:lvl2pPr>
            <a:lvl3pPr lvl="2" rtl="0" algn="r">
              <a:buNone/>
              <a:defRPr sz="1000">
                <a:solidFill>
                  <a:schemeClr val="dk2"/>
                </a:solidFill>
                <a:latin typeface="Open Sans"/>
                <a:ea typeface="Open Sans"/>
                <a:cs typeface="Open Sans"/>
                <a:sym typeface="Open Sans"/>
              </a:defRPr>
            </a:lvl3pPr>
            <a:lvl4pPr lvl="3" rtl="0" algn="r">
              <a:buNone/>
              <a:defRPr sz="1000">
                <a:solidFill>
                  <a:schemeClr val="dk2"/>
                </a:solidFill>
                <a:latin typeface="Open Sans"/>
                <a:ea typeface="Open Sans"/>
                <a:cs typeface="Open Sans"/>
                <a:sym typeface="Open Sans"/>
              </a:defRPr>
            </a:lvl4pPr>
            <a:lvl5pPr lvl="4" rtl="0" algn="r">
              <a:buNone/>
              <a:defRPr sz="1000">
                <a:solidFill>
                  <a:schemeClr val="dk2"/>
                </a:solidFill>
                <a:latin typeface="Open Sans"/>
                <a:ea typeface="Open Sans"/>
                <a:cs typeface="Open Sans"/>
                <a:sym typeface="Open Sans"/>
              </a:defRPr>
            </a:lvl5pPr>
            <a:lvl6pPr lvl="5" rtl="0" algn="r">
              <a:buNone/>
              <a:defRPr sz="1000">
                <a:solidFill>
                  <a:schemeClr val="dk2"/>
                </a:solidFill>
                <a:latin typeface="Open Sans"/>
                <a:ea typeface="Open Sans"/>
                <a:cs typeface="Open Sans"/>
                <a:sym typeface="Open Sans"/>
              </a:defRPr>
            </a:lvl6pPr>
            <a:lvl7pPr lvl="6" rtl="0" algn="r">
              <a:buNone/>
              <a:defRPr sz="1000">
                <a:solidFill>
                  <a:schemeClr val="dk2"/>
                </a:solidFill>
                <a:latin typeface="Open Sans"/>
                <a:ea typeface="Open Sans"/>
                <a:cs typeface="Open Sans"/>
                <a:sym typeface="Open Sans"/>
              </a:defRPr>
            </a:lvl7pPr>
            <a:lvl8pPr lvl="7" rtl="0" algn="r">
              <a:buNone/>
              <a:defRPr sz="1000">
                <a:solidFill>
                  <a:schemeClr val="dk2"/>
                </a:solidFill>
                <a:latin typeface="Open Sans"/>
                <a:ea typeface="Open Sans"/>
                <a:cs typeface="Open Sans"/>
                <a:sym typeface="Open Sans"/>
              </a:defRPr>
            </a:lvl8pPr>
            <a:lvl9pPr lvl="8" rtl="0" algn="r">
              <a:buNone/>
              <a:defRPr sz="1000">
                <a:solidFill>
                  <a:schemeClr val="dk2"/>
                </a:solidFill>
                <a:latin typeface="Open Sans"/>
                <a:ea typeface="Open Sans"/>
                <a:cs typeface="Open Sans"/>
                <a:sym typeface="Open Sans"/>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 Id="rId3" Type="http://schemas.openxmlformats.org/officeDocument/2006/relationships/hyperlink" Target="https://frameshiftconsulting.com/material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http://frameshiftconsulting.com/ally-skills-workshop/" TargetMode="External"/><Relationship Id="rId4" Type="http://schemas.openxmlformats.org/officeDocument/2006/relationships/hyperlink" Target="https://creativecommons.org/licenses/by-sa/4.0/legalcode"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8.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 Id="rId3" Type="http://schemas.openxmlformats.org/officeDocument/2006/relationships/image" Target="../media/image7.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1.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hyperlink" Target="https://frameshiftconsulting.com/materials/" TargetMode="Externa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9.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 Id="rId3" Type="http://schemas.openxmlformats.org/officeDocument/2006/relationships/image" Target="../media/image5.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hyperlink" Target="https://frameshiftconsulting.com/meeting-skills/"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4.xml"/><Relationship Id="rId3" Type="http://schemas.openxmlformats.org/officeDocument/2006/relationships/hyperlink" Target="https://en.wikipedia.org/wiki/Paradox_of_tolerance" TargetMode="Externa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hyperlink" Target="http://captainawkward.com"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 Id="rId3" Type="http://schemas.openxmlformats.org/officeDocument/2006/relationships/hyperlink" Target="https://frameshiftconsulting.com/#materials"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 Id="rId3" Type="http://schemas.openxmlformats.org/officeDocument/2006/relationships/hyperlink" Target="https://dearally.com/2019/05/14/6-what-do-i-do-about-oppressive-speech-from-clients/" TargetMode="Externa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4.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0.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5.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6.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7.xml"/><Relationship Id="rId3" Type="http://schemas.openxmlformats.org/officeDocument/2006/relationships/hyperlink" Target="https://thebias.com/2017/09/26/how-good-intent-undermines-diversity-and-inclusion/" TargetMode="Externa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 Id="rId3" Type="http://schemas.openxmlformats.org/officeDocument/2006/relationships/hyperlink" Target="http://biasinterrupters.org/" TargetMode="Externa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0.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3.xml"/><Relationship Id="rId3" Type="http://schemas.openxmlformats.org/officeDocument/2006/relationships/hyperlink" Target="https://en.wikipedia.org/wiki/Tone_policing" TargetMode="Externa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5.xml"/><Relationship Id="rId3" Type="http://schemas.openxmlformats.org/officeDocument/2006/relationships/image" Target="../media/image4.jp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7.xml"/><Relationship Id="rId3" Type="http://schemas.openxmlformats.org/officeDocument/2006/relationships/hyperlink" Target="https://en.wikipedia.org/wiki/Psychological_safety" TargetMode="Externa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0.xml"/><Relationship Id="rId3" Type="http://schemas.openxmlformats.org/officeDocument/2006/relationships/hyperlink" Target="https://en.wikipedia.org/wiki/Tone_policing" TargetMode="Externa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2.xml"/><Relationship Id="rId3" Type="http://schemas.openxmlformats.org/officeDocument/2006/relationships/hyperlink" Target="https://en.wikipedia.org/wiki/Psychological_safety" TargetMode="Externa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4.xml"/><Relationship Id="rId3" Type="http://schemas.openxmlformats.org/officeDocument/2006/relationships/hyperlink" Target="https://frameshiftconsulting.com/code-of-conduct-book/" TargetMode="Externa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6.xml"/><Relationship Id="rId3" Type="http://schemas.openxmlformats.org/officeDocument/2006/relationships/hyperlink" Target="http://biasinterrupters.org/" TargetMode="Externa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8.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9.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0.xml"/><Relationship Id="rId3" Type="http://schemas.openxmlformats.org/officeDocument/2006/relationships/hyperlink" Target="https://geekfeminism.wikia.com/wiki/Inclusive_offsites" TargetMode="Externa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1.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3.xml"/><Relationship Id="rId3" Type="http://schemas.openxmlformats.org/officeDocument/2006/relationships/hyperlink" Target="http://biasinterrupters.org/"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5.xml"/><Relationship Id="rId3" Type="http://schemas.openxmlformats.org/officeDocument/2006/relationships/hyperlink" Target="https://hypatia.ca/2014/09/13/charles-rules-of-argument-the-short-version/" TargetMode="Externa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7.xml"/><Relationship Id="rId3" Type="http://schemas.openxmlformats.org/officeDocument/2006/relationships/hyperlink" Target="https://frameshiftconsulting.com/code-of-conduct-book/" TargetMode="Externa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9.xml"/><Relationship Id="rId3" Type="http://schemas.openxmlformats.org/officeDocument/2006/relationships/hyperlink" Target="http://biasinterrupters.org/" TargetMode="Externa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 name="Shape 65"/>
        <p:cNvGrpSpPr/>
        <p:nvPr/>
      </p:nvGrpSpPr>
      <p:grpSpPr>
        <a:xfrm>
          <a:off x="0" y="0"/>
          <a:ext cx="0" cy="0"/>
          <a:chOff x="0" y="0"/>
          <a:chExt cx="0" cy="0"/>
        </a:xfrm>
      </p:grpSpPr>
      <p:sp>
        <p:nvSpPr>
          <p:cNvPr id="66" name="Google Shape;66;p1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Welcome!</a:t>
            </a:r>
            <a:endParaRPr/>
          </a:p>
        </p:txBody>
      </p:sp>
      <p:sp>
        <p:nvSpPr>
          <p:cNvPr id="67" name="Google Shape;67;p13"/>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000"/>
              <a:t>We're so happy you could join us today! A few things you can do while we are waiting to get started:</a:t>
            </a:r>
            <a:endParaRPr sz="2000"/>
          </a:p>
          <a:p>
            <a:pPr indent="-355600" lvl="0" marL="457200" rtl="0" algn="l">
              <a:spcBef>
                <a:spcPts val="1600"/>
              </a:spcBef>
              <a:spcAft>
                <a:spcPts val="0"/>
              </a:spcAft>
              <a:buSzPts val="2000"/>
              <a:buChar char="●"/>
            </a:pPr>
            <a:r>
              <a:rPr lang="en" sz="2000"/>
              <a:t>Get the files at </a:t>
            </a:r>
            <a:r>
              <a:rPr lang="en" sz="2000" u="sng">
                <a:hlinkClick r:id="rId3"/>
              </a:rPr>
              <a:t>https://frameshiftconsulting.com/materials/</a:t>
            </a:r>
            <a:endParaRPr sz="2000"/>
          </a:p>
          <a:p>
            <a:pPr indent="-355600" lvl="0" marL="457200" rtl="0" algn="l">
              <a:spcBef>
                <a:spcPts val="0"/>
              </a:spcBef>
              <a:spcAft>
                <a:spcPts val="0"/>
              </a:spcAft>
              <a:buSzPts val="2000"/>
              <a:buChar char="●"/>
            </a:pPr>
            <a:r>
              <a:rPr lang="en" sz="2000"/>
              <a:t>Rename yourself</a:t>
            </a:r>
            <a:r>
              <a:rPr b="1" lang="en" sz="2000"/>
              <a:t>:</a:t>
            </a:r>
            <a:r>
              <a:rPr lang="en" sz="2000"/>
              <a:t> click on "Participants," mouse over your name, click on "Rename," and type in the name you want other people in the meeting to use for you. If you like, include your gender pronouns. Example: "Kendall (he/him/his)".</a:t>
            </a:r>
            <a:endParaRPr sz="2000"/>
          </a:p>
          <a:p>
            <a:pPr indent="-355600" lvl="0" marL="457200" rtl="0" algn="l">
              <a:spcBef>
                <a:spcPts val="0"/>
              </a:spcBef>
              <a:spcAft>
                <a:spcPts val="0"/>
              </a:spcAft>
              <a:buSzPts val="2000"/>
              <a:buChar char="●"/>
            </a:pPr>
            <a:r>
              <a:rPr lang="en" sz="2000"/>
              <a:t>You are welcome to turn off your video, use your favorite virtual background, or show us your pet!</a:t>
            </a:r>
            <a:endParaRPr sz="20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 name="Shape 71"/>
        <p:cNvGrpSpPr/>
        <p:nvPr/>
      </p:nvGrpSpPr>
      <p:grpSpPr>
        <a:xfrm>
          <a:off x="0" y="0"/>
          <a:ext cx="0" cy="0"/>
          <a:chOff x="0" y="0"/>
          <a:chExt cx="0" cy="0"/>
        </a:xfrm>
      </p:grpSpPr>
      <p:sp>
        <p:nvSpPr>
          <p:cNvPr id="72" name="Google Shape;72;p14"/>
          <p:cNvSpPr txBox="1"/>
          <p:nvPr>
            <p:ph type="ctrTitle"/>
          </p:nvPr>
        </p:nvSpPr>
        <p:spPr>
          <a:xfrm>
            <a:off x="1004150" y="1751764"/>
            <a:ext cx="7136700" cy="102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Ally Skills Workshop</a:t>
            </a:r>
            <a:endParaRPr/>
          </a:p>
        </p:txBody>
      </p:sp>
      <p:sp>
        <p:nvSpPr>
          <p:cNvPr id="73" name="Google Shape;73;p14"/>
          <p:cNvSpPr txBox="1"/>
          <p:nvPr>
            <p:ph idx="1" type="subTitle"/>
          </p:nvPr>
        </p:nvSpPr>
        <p:spPr>
          <a:xfrm>
            <a:off x="1388150" y="2907200"/>
            <a:ext cx="63687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Valerie Aurora &amp; Kendall Howse</a:t>
            </a:r>
            <a:endParaRPr sz="1800"/>
          </a:p>
          <a:p>
            <a:pPr indent="0" lvl="0" marL="0" rtl="0" algn="ctr">
              <a:spcBef>
                <a:spcPts val="0"/>
              </a:spcBef>
              <a:spcAft>
                <a:spcPts val="0"/>
              </a:spcAft>
              <a:buNone/>
            </a:pPr>
            <a:r>
              <a:rPr lang="en" sz="1800" u="sng">
                <a:hlinkClick r:id="rId3"/>
              </a:rPr>
              <a:t>http://frameshiftconsulting.com/ally-skills-workshop/</a:t>
            </a:r>
            <a:endParaRPr sz="1800"/>
          </a:p>
        </p:txBody>
      </p:sp>
      <p:sp>
        <p:nvSpPr>
          <p:cNvPr id="74" name="Google Shape;74;p14"/>
          <p:cNvSpPr txBox="1"/>
          <p:nvPr/>
        </p:nvSpPr>
        <p:spPr>
          <a:xfrm>
            <a:off x="1704650" y="4285975"/>
            <a:ext cx="5735700" cy="6564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u="sng">
                <a:solidFill>
                  <a:schemeClr val="lt2"/>
                </a:solidFill>
                <a:latin typeface="Open Sans"/>
                <a:ea typeface="Open Sans"/>
                <a:cs typeface="Open Sans"/>
                <a:sym typeface="Open Sans"/>
                <a:hlinkClick r:id="rId4">
                  <a:extLst>
                    <a:ext uri="{A12FA001-AC4F-418D-AE19-62706E023703}">
                      <ahyp:hlinkClr val="tx"/>
                    </a:ext>
                  </a:extLst>
                </a:hlinkClick>
              </a:rPr>
              <a:t>CC BY-SA</a:t>
            </a:r>
            <a:r>
              <a:rPr lang="en">
                <a:solidFill>
                  <a:schemeClr val="lt2"/>
                </a:solidFill>
                <a:latin typeface="Open Sans"/>
                <a:ea typeface="Open Sans"/>
                <a:cs typeface="Open Sans"/>
                <a:sym typeface="Open Sans"/>
              </a:rPr>
              <a:t> Frame Shift Consulting LLC, Kendall Howse, Dr. Sheila Addison, The Ada Initiative</a:t>
            </a:r>
            <a:endParaRPr>
              <a:solidFill>
                <a:schemeClr val="lt2"/>
              </a:solidFill>
              <a:latin typeface="Open Sans"/>
              <a:ea typeface="Open Sans"/>
              <a:cs typeface="Open Sans"/>
              <a:sym typeface="Open Sans"/>
            </a:endParaRPr>
          </a:p>
        </p:txBody>
      </p:sp>
      <p:sp>
        <p:nvSpPr>
          <p:cNvPr id="75" name="Google Shape;75;p14"/>
          <p:cNvSpPr txBox="1"/>
          <p:nvPr/>
        </p:nvSpPr>
        <p:spPr>
          <a:xfrm>
            <a:off x="8634850" y="4665325"/>
            <a:ext cx="3324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Open Sans"/>
                <a:ea typeface="Open Sans"/>
                <a:cs typeface="Open Sans"/>
                <a:sym typeface="Open Sans"/>
              </a:rPr>
              <a:t>k</a:t>
            </a:r>
            <a:endParaRPr>
              <a:solidFill>
                <a:schemeClr val="dk1"/>
              </a:solidFill>
              <a:latin typeface="Open Sans"/>
              <a:ea typeface="Open Sans"/>
              <a:cs typeface="Open Sans"/>
              <a:sym typeface="Open San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 name="Shape 79"/>
        <p:cNvGrpSpPr/>
        <p:nvPr/>
      </p:nvGrpSpPr>
      <p:grpSpPr>
        <a:xfrm>
          <a:off x="0" y="0"/>
          <a:ext cx="0" cy="0"/>
          <a:chOff x="0" y="0"/>
          <a:chExt cx="0" cy="0"/>
        </a:xfrm>
      </p:grpSpPr>
      <p:sp>
        <p:nvSpPr>
          <p:cNvPr id="80" name="Google Shape;80;p1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Format of the workshop</a:t>
            </a:r>
            <a:endParaRPr/>
          </a:p>
        </p:txBody>
      </p:sp>
      <p:sp>
        <p:nvSpPr>
          <p:cNvPr id="81" name="Google Shape;81;p15"/>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381000" lvl="0" marL="457200" rtl="0" algn="l">
              <a:spcBef>
                <a:spcPts val="0"/>
              </a:spcBef>
              <a:spcAft>
                <a:spcPts val="0"/>
              </a:spcAft>
              <a:buSzPts val="2400"/>
              <a:buChar char="●"/>
            </a:pPr>
            <a:r>
              <a:rPr lang="en"/>
              <a:t>20 minute introduction</a:t>
            </a:r>
            <a:endParaRPr/>
          </a:p>
          <a:p>
            <a:pPr indent="-381000" lvl="0" marL="457200" rtl="0" algn="l">
              <a:spcBef>
                <a:spcPts val="1000"/>
              </a:spcBef>
              <a:spcAft>
                <a:spcPts val="0"/>
              </a:spcAft>
              <a:buSzPts val="2400"/>
              <a:buChar char="●"/>
            </a:pPr>
            <a:r>
              <a:rPr lang="en"/>
              <a:t>2 hours group discussion of real-world scenarios</a:t>
            </a:r>
            <a:endParaRPr/>
          </a:p>
          <a:p>
            <a:pPr indent="-381000" lvl="0" marL="457200" rtl="0" algn="l">
              <a:spcBef>
                <a:spcPts val="1000"/>
              </a:spcBef>
              <a:spcAft>
                <a:spcPts val="0"/>
              </a:spcAft>
              <a:buSzPts val="2400"/>
              <a:buChar char="●"/>
            </a:pPr>
            <a:r>
              <a:rPr lang="en"/>
              <a:t>20 minute wrap-up and Q &amp; A</a:t>
            </a:r>
            <a:endParaRPr/>
          </a:p>
          <a:p>
            <a:pPr indent="0" lvl="0" marL="0" rtl="0" algn="l">
              <a:spcBef>
                <a:spcPts val="1000"/>
              </a:spcBef>
              <a:spcAft>
                <a:spcPts val="1600"/>
              </a:spcAft>
              <a:buNone/>
            </a:pPr>
            <a:r>
              <a:rPr i="1" lang="en"/>
              <a:t>Long breaks every hour, short "move" breaks in between</a:t>
            </a:r>
            <a:endParaRPr i="1"/>
          </a:p>
        </p:txBody>
      </p:sp>
      <p:sp>
        <p:nvSpPr>
          <p:cNvPr id="82" name="Google Shape;82;p15"/>
          <p:cNvSpPr txBox="1"/>
          <p:nvPr/>
        </p:nvSpPr>
        <p:spPr>
          <a:xfrm>
            <a:off x="8634850" y="4665325"/>
            <a:ext cx="3324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rgbClr val="A1E8D9"/>
                </a:solidFill>
                <a:latin typeface="Open Sans"/>
                <a:ea typeface="Open Sans"/>
                <a:cs typeface="Open Sans"/>
                <a:sym typeface="Open Sans"/>
              </a:rPr>
              <a:t>k</a:t>
            </a:r>
            <a:endParaRPr>
              <a:solidFill>
                <a:srgbClr val="A1E8D9"/>
              </a:solidFill>
              <a:latin typeface="Open Sans"/>
              <a:ea typeface="Open Sans"/>
              <a:cs typeface="Open Sans"/>
              <a:sym typeface="Open San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 name="Shape 86"/>
        <p:cNvGrpSpPr/>
        <p:nvPr/>
      </p:nvGrpSpPr>
      <p:grpSpPr>
        <a:xfrm>
          <a:off x="0" y="0"/>
          <a:ext cx="0" cy="0"/>
          <a:chOff x="0" y="0"/>
          <a:chExt cx="0" cy="0"/>
        </a:xfrm>
      </p:grpSpPr>
      <p:sp>
        <p:nvSpPr>
          <p:cNvPr id="87" name="Google Shape;87;p1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Kendall (Boo Boo) Howse</a:t>
            </a:r>
            <a:endParaRPr/>
          </a:p>
        </p:txBody>
      </p:sp>
      <p:sp>
        <p:nvSpPr>
          <p:cNvPr id="88" name="Google Shape;88;p16"/>
          <p:cNvSpPr txBox="1"/>
          <p:nvPr>
            <p:ph idx="1" type="body"/>
          </p:nvPr>
        </p:nvSpPr>
        <p:spPr>
          <a:xfrm>
            <a:off x="311700" y="1266325"/>
            <a:ext cx="54639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Award-winning designer, marketing strategist, and DEI leader</a:t>
            </a:r>
            <a:endParaRPr/>
          </a:p>
          <a:p>
            <a:pPr indent="0" lvl="0" marL="0" rtl="0" algn="l">
              <a:spcBef>
                <a:spcPts val="1600"/>
              </a:spcBef>
              <a:spcAft>
                <a:spcPts val="0"/>
              </a:spcAft>
              <a:buNone/>
            </a:pPr>
            <a:r>
              <a:rPr lang="en"/>
              <a:t>30+ years of activism and advocacy, focusing on practical antiracism strategies</a:t>
            </a:r>
            <a:endParaRPr/>
          </a:p>
          <a:p>
            <a:pPr indent="0" lvl="0" marL="0" rtl="0" algn="l">
              <a:spcBef>
                <a:spcPts val="1600"/>
              </a:spcBef>
              <a:spcAft>
                <a:spcPts val="0"/>
              </a:spcAft>
              <a:buNone/>
            </a:pPr>
            <a:r>
              <a:rPr lang="en"/>
              <a:t>Artist, writer, world-touring musician</a:t>
            </a:r>
            <a:endParaRPr/>
          </a:p>
          <a:p>
            <a:pPr indent="0" lvl="0" marL="0" rtl="0" algn="l">
              <a:spcBef>
                <a:spcPts val="1600"/>
              </a:spcBef>
              <a:spcAft>
                <a:spcPts val="0"/>
              </a:spcAft>
              <a:buNone/>
            </a:pPr>
            <a:r>
              <a:t/>
            </a:r>
            <a:endParaRPr/>
          </a:p>
          <a:p>
            <a:pPr indent="0" lvl="0" marL="0" rtl="0" algn="l">
              <a:spcBef>
                <a:spcPts val="1600"/>
              </a:spcBef>
              <a:spcAft>
                <a:spcPts val="1600"/>
              </a:spcAft>
              <a:buNone/>
            </a:pPr>
            <a:r>
              <a:t/>
            </a:r>
            <a:endParaRPr/>
          </a:p>
        </p:txBody>
      </p:sp>
      <p:sp>
        <p:nvSpPr>
          <p:cNvPr id="89" name="Google Shape;89;p16"/>
          <p:cNvSpPr txBox="1"/>
          <p:nvPr/>
        </p:nvSpPr>
        <p:spPr>
          <a:xfrm>
            <a:off x="6111575" y="4057650"/>
            <a:ext cx="2400300" cy="657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chemeClr val="dk2"/>
                </a:solidFill>
                <a:latin typeface="Open Sans"/>
                <a:ea typeface="Open Sans"/>
                <a:cs typeface="Open Sans"/>
                <a:sym typeface="Open Sans"/>
              </a:rPr>
              <a:t>Kendall Howse</a:t>
            </a:r>
            <a:endParaRPr sz="2400">
              <a:solidFill>
                <a:schemeClr val="dk2"/>
              </a:solidFill>
              <a:latin typeface="Open Sans"/>
              <a:ea typeface="Open Sans"/>
              <a:cs typeface="Open Sans"/>
              <a:sym typeface="Open Sans"/>
            </a:endParaRPr>
          </a:p>
        </p:txBody>
      </p:sp>
      <p:sp>
        <p:nvSpPr>
          <p:cNvPr id="90" name="Google Shape;90;p16"/>
          <p:cNvSpPr txBox="1"/>
          <p:nvPr/>
        </p:nvSpPr>
        <p:spPr>
          <a:xfrm>
            <a:off x="8634850" y="4665325"/>
            <a:ext cx="3324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Open Sans"/>
                <a:ea typeface="Open Sans"/>
                <a:cs typeface="Open Sans"/>
                <a:sym typeface="Open Sans"/>
              </a:rPr>
              <a:t>k</a:t>
            </a:r>
            <a:endParaRPr>
              <a:solidFill>
                <a:schemeClr val="dk1"/>
              </a:solidFill>
              <a:latin typeface="Open Sans"/>
              <a:ea typeface="Open Sans"/>
              <a:cs typeface="Open Sans"/>
              <a:sym typeface="Open Sans"/>
            </a:endParaRPr>
          </a:p>
        </p:txBody>
      </p:sp>
      <p:pic>
        <p:nvPicPr>
          <p:cNvPr id="91" name="Google Shape;91;p16"/>
          <p:cNvPicPr preferRelativeResize="0"/>
          <p:nvPr/>
        </p:nvPicPr>
        <p:blipFill>
          <a:blip r:embed="rId3">
            <a:alphaModFix/>
          </a:blip>
          <a:stretch>
            <a:fillRect/>
          </a:stretch>
        </p:blipFill>
        <p:spPr>
          <a:xfrm>
            <a:off x="6430817" y="1430479"/>
            <a:ext cx="1761827" cy="2349102"/>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Valerie Aurora</a:t>
            </a:r>
            <a:endParaRPr/>
          </a:p>
        </p:txBody>
      </p:sp>
      <p:sp>
        <p:nvSpPr>
          <p:cNvPr id="97" name="Google Shape;97;p17"/>
          <p:cNvSpPr txBox="1"/>
          <p:nvPr>
            <p:ph idx="1" type="body"/>
          </p:nvPr>
        </p:nvSpPr>
        <p:spPr>
          <a:xfrm>
            <a:off x="311700" y="1266325"/>
            <a:ext cx="54639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Founder Frame Shift Consulting</a:t>
            </a:r>
            <a:endParaRPr/>
          </a:p>
          <a:p>
            <a:pPr indent="0" lvl="0" marL="0" rtl="0" algn="l">
              <a:spcBef>
                <a:spcPts val="1600"/>
              </a:spcBef>
              <a:spcAft>
                <a:spcPts val="0"/>
              </a:spcAft>
              <a:buNone/>
            </a:pPr>
            <a:r>
              <a:rPr lang="en"/>
              <a:t>Taught ally skills to 4000+ people in Spain, Germany, Australia, Ireland, Sweden, Mexico, New Zealand, UK, and across the U.S.</a:t>
            </a:r>
            <a:endParaRPr/>
          </a:p>
          <a:p>
            <a:pPr indent="0" lvl="0" marL="0" rtl="0" algn="l">
              <a:spcBef>
                <a:spcPts val="1600"/>
              </a:spcBef>
              <a:spcAft>
                <a:spcPts val="0"/>
              </a:spcAft>
              <a:buNone/>
            </a:pPr>
            <a:r>
              <a:rPr lang="en"/>
              <a:t>Software developer in Linux and file systems for 10+ years</a:t>
            </a:r>
            <a:endParaRPr/>
          </a:p>
          <a:p>
            <a:pPr indent="0" lvl="0" marL="0" rtl="0" algn="l">
              <a:spcBef>
                <a:spcPts val="1600"/>
              </a:spcBef>
              <a:spcAft>
                <a:spcPts val="1600"/>
              </a:spcAft>
              <a:buNone/>
            </a:pPr>
            <a:r>
              <a:t/>
            </a:r>
            <a:endParaRPr/>
          </a:p>
        </p:txBody>
      </p:sp>
      <p:sp>
        <p:nvSpPr>
          <p:cNvPr id="98" name="Google Shape;98;p17"/>
          <p:cNvSpPr txBox="1"/>
          <p:nvPr/>
        </p:nvSpPr>
        <p:spPr>
          <a:xfrm>
            <a:off x="6111575" y="4057650"/>
            <a:ext cx="2400300" cy="6573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2400">
                <a:solidFill>
                  <a:schemeClr val="dk2"/>
                </a:solidFill>
                <a:latin typeface="Open Sans"/>
                <a:ea typeface="Open Sans"/>
                <a:cs typeface="Open Sans"/>
                <a:sym typeface="Open Sans"/>
              </a:rPr>
              <a:t>Valerie Aurora</a:t>
            </a:r>
            <a:endParaRPr sz="2400">
              <a:solidFill>
                <a:schemeClr val="dk2"/>
              </a:solidFill>
              <a:latin typeface="Open Sans"/>
              <a:ea typeface="Open Sans"/>
              <a:cs typeface="Open Sans"/>
              <a:sym typeface="Open Sans"/>
            </a:endParaRPr>
          </a:p>
        </p:txBody>
      </p:sp>
      <p:sp>
        <p:nvSpPr>
          <p:cNvPr id="99" name="Google Shape;99;p17"/>
          <p:cNvSpPr txBox="1"/>
          <p:nvPr/>
        </p:nvSpPr>
        <p:spPr>
          <a:xfrm>
            <a:off x="8634850" y="4665325"/>
            <a:ext cx="3324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Open Sans"/>
                <a:ea typeface="Open Sans"/>
                <a:cs typeface="Open Sans"/>
                <a:sym typeface="Open Sans"/>
              </a:rPr>
              <a:t>v</a:t>
            </a:r>
            <a:endParaRPr>
              <a:solidFill>
                <a:schemeClr val="dk1"/>
              </a:solidFill>
              <a:latin typeface="Open Sans"/>
              <a:ea typeface="Open Sans"/>
              <a:cs typeface="Open Sans"/>
              <a:sym typeface="Open Sans"/>
            </a:endParaRPr>
          </a:p>
        </p:txBody>
      </p:sp>
      <p:pic>
        <p:nvPicPr>
          <p:cNvPr id="100" name="Google Shape;100;p17"/>
          <p:cNvPicPr preferRelativeResize="0"/>
          <p:nvPr/>
        </p:nvPicPr>
        <p:blipFill>
          <a:blip r:embed="rId3">
            <a:alphaModFix/>
          </a:blip>
          <a:stretch>
            <a:fillRect/>
          </a:stretch>
        </p:blipFill>
        <p:spPr>
          <a:xfrm>
            <a:off x="6137175" y="1430475"/>
            <a:ext cx="2349101" cy="2349101"/>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4" name="Shape 104"/>
        <p:cNvGrpSpPr/>
        <p:nvPr/>
      </p:nvGrpSpPr>
      <p:grpSpPr>
        <a:xfrm>
          <a:off x="0" y="0"/>
          <a:ext cx="0" cy="0"/>
          <a:chOff x="0" y="0"/>
          <a:chExt cx="0" cy="0"/>
        </a:xfrm>
      </p:grpSpPr>
      <p:sp>
        <p:nvSpPr>
          <p:cNvPr id="105" name="Google Shape;105;p1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are ally skills? Some terminology first:</a:t>
            </a:r>
            <a:endParaRPr/>
          </a:p>
        </p:txBody>
      </p:sp>
      <p:sp>
        <p:nvSpPr>
          <p:cNvPr id="106" name="Google Shape;106;p18"/>
          <p:cNvSpPr txBox="1"/>
          <p:nvPr>
            <p:ph idx="1" type="body"/>
          </p:nvPr>
        </p:nvSpPr>
        <p:spPr>
          <a:xfrm>
            <a:off x="311700" y="1266325"/>
            <a:ext cx="52182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Privilege: </a:t>
            </a:r>
            <a:r>
              <a:rPr lang="en"/>
              <a:t>an </a:t>
            </a:r>
            <a:r>
              <a:rPr lang="en" u="sng"/>
              <a:t>unearned</a:t>
            </a:r>
            <a:r>
              <a:rPr lang="en"/>
              <a:t> advantage given by society to some people but not all</a:t>
            </a:r>
            <a:endParaRPr/>
          </a:p>
          <a:p>
            <a:pPr indent="0" lvl="0" marL="0" rtl="0" algn="l">
              <a:spcBef>
                <a:spcPts val="1600"/>
              </a:spcBef>
              <a:spcAft>
                <a:spcPts val="1600"/>
              </a:spcAft>
              <a:buNone/>
            </a:pPr>
            <a:r>
              <a:rPr b="1" lang="en"/>
              <a:t>Oppression:</a:t>
            </a:r>
            <a:r>
              <a:rPr lang="en"/>
              <a:t> widespread inequality that is present throughout society, that helps people with more privilege and harms those with fewer privileges</a:t>
            </a:r>
            <a:endParaRPr b="1"/>
          </a:p>
        </p:txBody>
      </p:sp>
      <p:pic>
        <p:nvPicPr>
          <p:cNvPr id="107" name="Google Shape;107;p18"/>
          <p:cNvPicPr preferRelativeResize="0"/>
          <p:nvPr/>
        </p:nvPicPr>
        <p:blipFill>
          <a:blip r:embed="rId3">
            <a:alphaModFix/>
          </a:blip>
          <a:stretch>
            <a:fillRect/>
          </a:stretch>
        </p:blipFill>
        <p:spPr>
          <a:xfrm>
            <a:off x="5529900" y="1761200"/>
            <a:ext cx="3309300" cy="2521372"/>
          </a:xfrm>
          <a:prstGeom prst="rect">
            <a:avLst/>
          </a:prstGeom>
          <a:noFill/>
          <a:ln>
            <a:noFill/>
          </a:ln>
        </p:spPr>
      </p:pic>
      <p:sp>
        <p:nvSpPr>
          <p:cNvPr id="108" name="Google Shape;108;p18"/>
          <p:cNvSpPr txBox="1"/>
          <p:nvPr/>
        </p:nvSpPr>
        <p:spPr>
          <a:xfrm>
            <a:off x="8634850" y="4665325"/>
            <a:ext cx="3324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Open Sans"/>
                <a:ea typeface="Open Sans"/>
                <a:cs typeface="Open Sans"/>
                <a:sym typeface="Open Sans"/>
              </a:rPr>
              <a:t>v</a:t>
            </a:r>
            <a:endParaRPr>
              <a:solidFill>
                <a:schemeClr val="dk1"/>
              </a:solidFill>
              <a:latin typeface="Open Sans"/>
              <a:ea typeface="Open Sans"/>
              <a:cs typeface="Open Sans"/>
              <a:sym typeface="Open San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More terminology</a:t>
            </a:r>
            <a:endParaRPr/>
          </a:p>
        </p:txBody>
      </p:sp>
      <p:sp>
        <p:nvSpPr>
          <p:cNvPr id="114" name="Google Shape;114;p19"/>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Marginalized person:</a:t>
            </a:r>
            <a:r>
              <a:rPr lang="en"/>
              <a:t> a member of a group that is the main target of a system of oppression</a:t>
            </a:r>
            <a:endParaRPr/>
          </a:p>
          <a:p>
            <a:pPr indent="0" lvl="0" marL="0" rtl="0" algn="l">
              <a:spcBef>
                <a:spcPts val="1600"/>
              </a:spcBef>
              <a:spcAft>
                <a:spcPts val="1600"/>
              </a:spcAft>
              <a:buNone/>
            </a:pPr>
            <a:r>
              <a:rPr b="1" lang="en"/>
              <a:t>Ally:</a:t>
            </a:r>
            <a:r>
              <a:rPr lang="en"/>
              <a:t> someone that society gives privilege to that is </a:t>
            </a:r>
            <a:r>
              <a:rPr b="1" lang="en"/>
              <a:t>working to end oppression</a:t>
            </a:r>
            <a:r>
              <a:rPr lang="en"/>
              <a:t> and </a:t>
            </a:r>
            <a:r>
              <a:rPr b="1" lang="en"/>
              <a:t>understand their own privilege</a:t>
            </a:r>
            <a:endParaRPr b="1"/>
          </a:p>
        </p:txBody>
      </p:sp>
      <p:sp>
        <p:nvSpPr>
          <p:cNvPr id="115" name="Google Shape;115;p19"/>
          <p:cNvSpPr txBox="1"/>
          <p:nvPr/>
        </p:nvSpPr>
        <p:spPr>
          <a:xfrm>
            <a:off x="4395475" y="4005700"/>
            <a:ext cx="2281500" cy="640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4800">
                <a:solidFill>
                  <a:srgbClr val="C25700"/>
                </a:solidFill>
                <a:latin typeface="Indie Flower"/>
                <a:ea typeface="Indie Flower"/>
                <a:cs typeface="Indie Flower"/>
                <a:sym typeface="Indie Flower"/>
              </a:rPr>
              <a:t>Actions</a:t>
            </a:r>
            <a:endParaRPr sz="4800">
              <a:solidFill>
                <a:srgbClr val="C25700"/>
              </a:solidFill>
              <a:latin typeface="Indie Flower"/>
              <a:ea typeface="Indie Flower"/>
              <a:cs typeface="Indie Flower"/>
              <a:sym typeface="Indie Flower"/>
            </a:endParaRPr>
          </a:p>
        </p:txBody>
      </p:sp>
      <p:cxnSp>
        <p:nvCxnSpPr>
          <p:cNvPr id="116" name="Google Shape;116;p19"/>
          <p:cNvCxnSpPr/>
          <p:nvPr/>
        </p:nvCxnSpPr>
        <p:spPr>
          <a:xfrm rot="10800000">
            <a:off x="3090475" y="3719800"/>
            <a:ext cx="1305000" cy="606000"/>
          </a:xfrm>
          <a:prstGeom prst="straightConnector1">
            <a:avLst/>
          </a:prstGeom>
          <a:noFill/>
          <a:ln cap="flat" cmpd="sng" w="38100">
            <a:solidFill>
              <a:srgbClr val="C25700"/>
            </a:solidFill>
            <a:prstDash val="solid"/>
            <a:round/>
            <a:headEnd len="med" w="med" type="none"/>
            <a:tailEnd len="med" w="med" type="stealth"/>
          </a:ln>
        </p:spPr>
      </p:cxnSp>
      <p:cxnSp>
        <p:nvCxnSpPr>
          <p:cNvPr id="117" name="Google Shape;117;p19"/>
          <p:cNvCxnSpPr/>
          <p:nvPr/>
        </p:nvCxnSpPr>
        <p:spPr>
          <a:xfrm flipH="1" rot="10800000">
            <a:off x="5624200" y="3386650"/>
            <a:ext cx="295200" cy="638100"/>
          </a:xfrm>
          <a:prstGeom prst="straightConnector1">
            <a:avLst/>
          </a:prstGeom>
          <a:noFill/>
          <a:ln cap="flat" cmpd="sng" w="38100">
            <a:solidFill>
              <a:srgbClr val="C25700"/>
            </a:solidFill>
            <a:prstDash val="solid"/>
            <a:round/>
            <a:headEnd len="med" w="med" type="none"/>
            <a:tailEnd len="med" w="med" type="stealth"/>
          </a:ln>
        </p:spPr>
      </p:cxnSp>
      <p:sp>
        <p:nvSpPr>
          <p:cNvPr id="118" name="Google Shape;118;p19"/>
          <p:cNvSpPr txBox="1"/>
          <p:nvPr/>
        </p:nvSpPr>
        <p:spPr>
          <a:xfrm>
            <a:off x="8634850" y="4665325"/>
            <a:ext cx="3324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Open Sans"/>
                <a:ea typeface="Open Sans"/>
                <a:cs typeface="Open Sans"/>
                <a:sym typeface="Open Sans"/>
              </a:rPr>
              <a:t>v</a:t>
            </a:r>
            <a:endParaRPr>
              <a:solidFill>
                <a:schemeClr val="dk1"/>
              </a:solidFill>
              <a:latin typeface="Open Sans"/>
              <a:ea typeface="Open Sans"/>
              <a:cs typeface="Open Sans"/>
              <a:sym typeface="Open Sans"/>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 name="Shape 122"/>
        <p:cNvGrpSpPr/>
        <p:nvPr/>
      </p:nvGrpSpPr>
      <p:grpSpPr>
        <a:xfrm>
          <a:off x="0" y="0"/>
          <a:ext cx="0" cy="0"/>
          <a:chOff x="0" y="0"/>
          <a:chExt cx="0" cy="0"/>
        </a:xfrm>
      </p:grpSpPr>
      <p:sp>
        <p:nvSpPr>
          <p:cNvPr id="123" name="Google Shape;123;p2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Allyship is an action, not an identity</a:t>
            </a:r>
            <a:endParaRPr/>
          </a:p>
        </p:txBody>
      </p:sp>
      <p:sp>
        <p:nvSpPr>
          <p:cNvPr id="124" name="Google Shape;124;p20"/>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Being a marginalized person takes no action - oppression just happens to you, no matter what</a:t>
            </a:r>
            <a:endParaRPr/>
          </a:p>
          <a:p>
            <a:pPr indent="0" lvl="0" marL="0" rtl="0" algn="l">
              <a:spcBef>
                <a:spcPts val="1600"/>
              </a:spcBef>
              <a:spcAft>
                <a:spcPts val="0"/>
              </a:spcAft>
              <a:buNone/>
            </a:pPr>
            <a:r>
              <a:rPr lang="en"/>
              <a:t>Being an ally is about what you do, so let's talk about "ally skills" instead of "allies"</a:t>
            </a:r>
            <a:endParaRPr/>
          </a:p>
          <a:p>
            <a:pPr indent="0" lvl="0" marL="0" rtl="0" algn="l">
              <a:spcBef>
                <a:spcPts val="1600"/>
              </a:spcBef>
              <a:spcAft>
                <a:spcPts val="1600"/>
              </a:spcAft>
              <a:buNone/>
            </a:pPr>
            <a:r>
              <a:rPr lang="en"/>
              <a:t>Depending on the situation, you may switch between being a marginalized person and being able to take action as an ally</a:t>
            </a:r>
            <a:endParaRPr/>
          </a:p>
        </p:txBody>
      </p:sp>
      <p:sp>
        <p:nvSpPr>
          <p:cNvPr id="125" name="Google Shape;125;p20"/>
          <p:cNvSpPr txBox="1"/>
          <p:nvPr/>
        </p:nvSpPr>
        <p:spPr>
          <a:xfrm>
            <a:off x="8634850" y="4665325"/>
            <a:ext cx="3324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Open Sans"/>
                <a:ea typeface="Open Sans"/>
                <a:cs typeface="Open Sans"/>
                <a:sym typeface="Open Sans"/>
              </a:rPr>
              <a:t>v</a:t>
            </a:r>
            <a:endParaRPr>
              <a:solidFill>
                <a:schemeClr val="dk1"/>
              </a:solidFill>
              <a:latin typeface="Open Sans"/>
              <a:ea typeface="Open Sans"/>
              <a:cs typeface="Open Sans"/>
              <a:sym typeface="Open San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 name="Shape 129"/>
        <p:cNvGrpSpPr/>
        <p:nvPr/>
      </p:nvGrpSpPr>
      <p:grpSpPr>
        <a:xfrm>
          <a:off x="0" y="0"/>
          <a:ext cx="0" cy="0"/>
          <a:chOff x="0" y="0"/>
          <a:chExt cx="0" cy="0"/>
        </a:xfrm>
      </p:grpSpPr>
      <p:sp>
        <p:nvSpPr>
          <p:cNvPr id="130" name="Google Shape;130;p2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a:t>
            </a:r>
            <a:endParaRPr/>
          </a:p>
        </p:txBody>
      </p:sp>
      <p:sp>
        <p:nvSpPr>
          <p:cNvPr id="131" name="Google Shape;131;p21"/>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Privilege:</a:t>
            </a:r>
            <a:r>
              <a:rPr lang="en"/>
              <a:t> The ability to walk into a convenience store and have the owner assume you are there to buy things and not steal them</a:t>
            </a:r>
            <a:endParaRPr/>
          </a:p>
          <a:p>
            <a:pPr indent="0" lvl="0" marL="0" rtl="0" algn="l">
              <a:spcBef>
                <a:spcPts val="1600"/>
              </a:spcBef>
              <a:spcAft>
                <a:spcPts val="1600"/>
              </a:spcAft>
              <a:buNone/>
            </a:pPr>
            <a:r>
              <a:rPr b="1" lang="en"/>
              <a:t>Oppression:</a:t>
            </a:r>
            <a:r>
              <a:rPr lang="en"/>
              <a:t> The self-reinforcing system of stories, TV, news coverage, police, and legal system stereotyping Black people as criminals, that benefits non-Black people and harms Black people</a:t>
            </a:r>
            <a:endParaRPr/>
          </a:p>
        </p:txBody>
      </p:sp>
      <p:sp>
        <p:nvSpPr>
          <p:cNvPr id="132" name="Google Shape;132;p21"/>
          <p:cNvSpPr txBox="1"/>
          <p:nvPr/>
        </p:nvSpPr>
        <p:spPr>
          <a:xfrm>
            <a:off x="8634850" y="4665325"/>
            <a:ext cx="3324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Open Sans"/>
                <a:ea typeface="Open Sans"/>
                <a:cs typeface="Open Sans"/>
                <a:sym typeface="Open Sans"/>
              </a:rPr>
              <a:t>v</a:t>
            </a:r>
            <a:endParaRPr>
              <a:solidFill>
                <a:schemeClr val="dk1"/>
              </a:solidFill>
              <a:latin typeface="Open Sans"/>
              <a:ea typeface="Open Sans"/>
              <a:cs typeface="Open Sans"/>
              <a:sym typeface="Open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6" name="Shape 136"/>
        <p:cNvGrpSpPr/>
        <p:nvPr/>
      </p:nvGrpSpPr>
      <p:grpSpPr>
        <a:xfrm>
          <a:off x="0" y="0"/>
          <a:ext cx="0" cy="0"/>
          <a:chOff x="0" y="0"/>
          <a:chExt cx="0" cy="0"/>
        </a:xfrm>
      </p:grpSpPr>
      <p:sp>
        <p:nvSpPr>
          <p:cNvPr id="137" name="Google Shape;137;p22"/>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a:t>
            </a:r>
            <a:endParaRPr/>
          </a:p>
        </p:txBody>
      </p:sp>
      <p:sp>
        <p:nvSpPr>
          <p:cNvPr id="138" name="Google Shape;138;p22"/>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Marginalized person: </a:t>
            </a:r>
            <a:r>
              <a:rPr lang="en"/>
              <a:t>Any Black person who wants to enter a convenience store</a:t>
            </a:r>
            <a:endParaRPr/>
          </a:p>
          <a:p>
            <a:pPr indent="0" lvl="0" marL="0" rtl="0" algn="l">
              <a:spcBef>
                <a:spcPts val="1600"/>
              </a:spcBef>
              <a:spcAft>
                <a:spcPts val="1600"/>
              </a:spcAft>
              <a:buNone/>
            </a:pPr>
            <a:r>
              <a:rPr b="1" lang="en"/>
              <a:t>Ally:</a:t>
            </a:r>
            <a:r>
              <a:rPr lang="en"/>
              <a:t> A non-Black person who donates to legal system reform organizations, actively objects to racist stories, calls their representatives to support police reform, and reads news articles about this privilege</a:t>
            </a:r>
            <a:endParaRPr/>
          </a:p>
        </p:txBody>
      </p:sp>
      <p:sp>
        <p:nvSpPr>
          <p:cNvPr id="139" name="Google Shape;139;p22"/>
          <p:cNvSpPr txBox="1"/>
          <p:nvPr/>
        </p:nvSpPr>
        <p:spPr>
          <a:xfrm>
            <a:off x="8634850" y="4665325"/>
            <a:ext cx="3324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Open Sans"/>
                <a:ea typeface="Open Sans"/>
                <a:cs typeface="Open Sans"/>
                <a:sym typeface="Open Sans"/>
              </a:rPr>
              <a:t>v</a:t>
            </a:r>
            <a:endParaRPr>
              <a:solidFill>
                <a:schemeClr val="dk1"/>
              </a:solidFill>
              <a:latin typeface="Open Sans"/>
              <a:ea typeface="Open Sans"/>
              <a:cs typeface="Open Sans"/>
              <a:sym typeface="Open Sans"/>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 name="Shape 143"/>
        <p:cNvGrpSpPr/>
        <p:nvPr/>
      </p:nvGrpSpPr>
      <p:grpSpPr>
        <a:xfrm>
          <a:off x="0" y="0"/>
          <a:ext cx="0" cy="0"/>
          <a:chOff x="0" y="0"/>
          <a:chExt cx="0" cy="0"/>
        </a:xfrm>
      </p:grpSpPr>
      <p:sp>
        <p:nvSpPr>
          <p:cNvPr id="144" name="Google Shape;144;p2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focus on ally skills?</a:t>
            </a:r>
            <a:endParaRPr/>
          </a:p>
          <a:p>
            <a:pPr indent="0" lvl="0" marL="0" rtl="0" algn="l">
              <a:spcBef>
                <a:spcPts val="0"/>
              </a:spcBef>
              <a:spcAft>
                <a:spcPts val="0"/>
              </a:spcAft>
              <a:buNone/>
            </a:pPr>
            <a:r>
              <a:t/>
            </a:r>
            <a:endParaRPr/>
          </a:p>
        </p:txBody>
      </p:sp>
      <p:sp>
        <p:nvSpPr>
          <p:cNvPr id="145" name="Google Shape;145;p23"/>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 an experiment, researchers found that when </a:t>
            </a:r>
            <a:r>
              <a:rPr b="1" lang="en"/>
              <a:t>marginalized people</a:t>
            </a:r>
            <a:r>
              <a:rPr lang="en"/>
              <a:t> work to increase diversity, supervisors give them </a:t>
            </a:r>
            <a:r>
              <a:rPr b="1" lang="en"/>
              <a:t>worse</a:t>
            </a:r>
            <a:r>
              <a:rPr lang="en"/>
              <a:t> performance evaluations</a:t>
            </a:r>
            <a:endParaRPr/>
          </a:p>
          <a:p>
            <a:pPr indent="0" lvl="0" marL="0" rtl="0" algn="l">
              <a:spcBef>
                <a:spcPts val="1600"/>
              </a:spcBef>
              <a:spcAft>
                <a:spcPts val="0"/>
              </a:spcAft>
              <a:buNone/>
            </a:pPr>
            <a:r>
              <a:rPr lang="en"/>
              <a:t>But when more </a:t>
            </a:r>
            <a:r>
              <a:rPr b="1" lang="en"/>
              <a:t>privileged people</a:t>
            </a:r>
            <a:r>
              <a:rPr lang="en"/>
              <a:t> work to increase diversity, it does not harm their performance evaluations (and may improve them)</a:t>
            </a:r>
            <a:endParaRPr/>
          </a:p>
          <a:p>
            <a:pPr indent="0" lvl="0" marL="0" rtl="0" algn="l">
              <a:spcBef>
                <a:spcPts val="1600"/>
              </a:spcBef>
              <a:spcAft>
                <a:spcPts val="1600"/>
              </a:spcAft>
              <a:buNone/>
            </a:pPr>
            <a:r>
              <a:rPr lang="en" sz="1400"/>
              <a:t>Does valuing diversity result in worse performance ratings for minority and female leaders? </a:t>
            </a:r>
            <a:r>
              <a:rPr b="1" lang="en" sz="1400"/>
              <a:t>http://amj.aom.org/content/early/2016/03/03/amj.2014.0538.abstract</a:t>
            </a:r>
            <a:endParaRPr b="1" sz="1400"/>
          </a:p>
        </p:txBody>
      </p:sp>
      <p:sp>
        <p:nvSpPr>
          <p:cNvPr id="146" name="Google Shape;146;p23"/>
          <p:cNvSpPr txBox="1"/>
          <p:nvPr/>
        </p:nvSpPr>
        <p:spPr>
          <a:xfrm>
            <a:off x="8634850" y="4665325"/>
            <a:ext cx="3324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Open Sans"/>
                <a:ea typeface="Open Sans"/>
                <a:cs typeface="Open Sans"/>
                <a:sym typeface="Open Sans"/>
              </a:rPr>
              <a:t>k</a:t>
            </a:r>
            <a:endParaRPr>
              <a:solidFill>
                <a:schemeClr val="dk1"/>
              </a:solidFill>
              <a:latin typeface="Open Sans"/>
              <a:ea typeface="Open Sans"/>
              <a:cs typeface="Open Sans"/>
              <a:sym typeface="Open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sp>
        <p:nvSpPr>
          <p:cNvPr id="151" name="Google Shape;151;p2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focus on ally skills</a:t>
            </a:r>
            <a:endParaRPr/>
          </a:p>
        </p:txBody>
      </p:sp>
      <p:sp>
        <p:nvSpPr>
          <p:cNvPr id="152" name="Google Shape;152;p24"/>
          <p:cNvSpPr txBox="1"/>
          <p:nvPr>
            <p:ph idx="1" type="body"/>
          </p:nvPr>
        </p:nvSpPr>
        <p:spPr>
          <a:xfrm>
            <a:off x="311700" y="1266325"/>
            <a:ext cx="56940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For this workshop, let's assume that oppression exists, it's bad, we should try to stop it, it's possible to stop, etc.</a:t>
            </a:r>
            <a:endParaRPr/>
          </a:p>
          <a:p>
            <a:pPr indent="0" lvl="0" marL="0" rtl="0" algn="l">
              <a:spcBef>
                <a:spcPts val="1600"/>
              </a:spcBef>
              <a:spcAft>
                <a:spcPts val="0"/>
              </a:spcAft>
              <a:buNone/>
            </a:pPr>
            <a:r>
              <a:rPr lang="en"/>
              <a:t>Disagree? No problem, just argue about it somewhere else</a:t>
            </a:r>
            <a:endParaRPr/>
          </a:p>
          <a:p>
            <a:pPr indent="0" lvl="0" marL="0" rtl="0" algn="l">
              <a:spcBef>
                <a:spcPts val="1600"/>
              </a:spcBef>
              <a:spcAft>
                <a:spcPts val="1600"/>
              </a:spcAft>
              <a:buNone/>
            </a:pPr>
            <a:r>
              <a:rPr lang="en"/>
              <a:t>We can't give legal advice or tell you what your employer's rules are</a:t>
            </a:r>
            <a:endParaRPr b="1"/>
          </a:p>
        </p:txBody>
      </p:sp>
      <p:sp>
        <p:nvSpPr>
          <p:cNvPr id="153" name="Google Shape;153;p24"/>
          <p:cNvSpPr txBox="1"/>
          <p:nvPr/>
        </p:nvSpPr>
        <p:spPr>
          <a:xfrm>
            <a:off x="6304701" y="3678225"/>
            <a:ext cx="1927800" cy="376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2"/>
                </a:solidFill>
                <a:latin typeface="Open Sans"/>
                <a:ea typeface="Open Sans"/>
                <a:cs typeface="Open Sans"/>
                <a:sym typeface="Open Sans"/>
              </a:rPr>
              <a:t>CC BY-SA Todd Chandler</a:t>
            </a:r>
            <a:endParaRPr sz="1200">
              <a:solidFill>
                <a:schemeClr val="dk2"/>
              </a:solidFill>
              <a:latin typeface="Open Sans"/>
              <a:ea typeface="Open Sans"/>
              <a:cs typeface="Open Sans"/>
              <a:sym typeface="Open Sans"/>
            </a:endParaRPr>
          </a:p>
          <a:p>
            <a:pPr indent="0" lvl="0" marL="0" rtl="0" algn="ctr">
              <a:spcBef>
                <a:spcPts val="0"/>
              </a:spcBef>
              <a:spcAft>
                <a:spcPts val="0"/>
              </a:spcAft>
              <a:buNone/>
            </a:pPr>
            <a:r>
              <a:rPr lang="en" sz="1200">
                <a:solidFill>
                  <a:schemeClr val="dk2"/>
                </a:solidFill>
                <a:latin typeface="Open Sans"/>
                <a:ea typeface="Open Sans"/>
                <a:cs typeface="Open Sans"/>
                <a:sym typeface="Open Sans"/>
              </a:rPr>
              <a:t>https://flic.kr/p/gqhYR2</a:t>
            </a:r>
            <a:endParaRPr sz="1200">
              <a:solidFill>
                <a:schemeClr val="dk2"/>
              </a:solidFill>
              <a:latin typeface="Open Sans"/>
              <a:ea typeface="Open Sans"/>
              <a:cs typeface="Open Sans"/>
              <a:sym typeface="Open Sans"/>
            </a:endParaRPr>
          </a:p>
        </p:txBody>
      </p:sp>
      <p:pic>
        <p:nvPicPr>
          <p:cNvPr id="154" name="Google Shape;154;p24"/>
          <p:cNvPicPr preferRelativeResize="0"/>
          <p:nvPr/>
        </p:nvPicPr>
        <p:blipFill>
          <a:blip r:embed="rId3">
            <a:alphaModFix/>
          </a:blip>
          <a:stretch>
            <a:fillRect/>
          </a:stretch>
        </p:blipFill>
        <p:spPr>
          <a:xfrm>
            <a:off x="6158100" y="1304825"/>
            <a:ext cx="2221000" cy="2221000"/>
          </a:xfrm>
          <a:prstGeom prst="rect">
            <a:avLst/>
          </a:prstGeom>
          <a:noFill/>
          <a:ln>
            <a:noFill/>
          </a:ln>
        </p:spPr>
      </p:pic>
      <p:sp>
        <p:nvSpPr>
          <p:cNvPr id="155" name="Google Shape;155;p24"/>
          <p:cNvSpPr txBox="1"/>
          <p:nvPr/>
        </p:nvSpPr>
        <p:spPr>
          <a:xfrm>
            <a:off x="8634850" y="4665325"/>
            <a:ext cx="3324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Open Sans"/>
                <a:ea typeface="Open Sans"/>
                <a:cs typeface="Open Sans"/>
                <a:sym typeface="Open Sans"/>
              </a:rPr>
              <a:t>k</a:t>
            </a:r>
            <a:endParaRPr>
              <a:solidFill>
                <a:schemeClr val="dk1"/>
              </a:solidFill>
              <a:latin typeface="Open Sans"/>
              <a:ea typeface="Open Sans"/>
              <a:cs typeface="Open Sans"/>
              <a:sym typeface="Open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Exercise: Identify your power and privilege</a:t>
            </a:r>
            <a:endParaRPr/>
          </a:p>
        </p:txBody>
      </p:sp>
      <p:sp>
        <p:nvSpPr>
          <p:cNvPr id="161" name="Google Shape;161;p25"/>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Privilege and power are often invisible to people who have them, but identifying them helps you act as an ally</a:t>
            </a:r>
            <a:endParaRPr/>
          </a:p>
          <a:p>
            <a:pPr indent="0" lvl="0" marL="0" rtl="0" algn="l">
              <a:spcBef>
                <a:spcPts val="1600"/>
              </a:spcBef>
              <a:spcAft>
                <a:spcPts val="0"/>
              </a:spcAft>
              <a:buNone/>
            </a:pPr>
            <a:r>
              <a:rPr lang="en"/>
              <a:t>This exercise is voluntary - you do not have to do it</a:t>
            </a:r>
            <a:endParaRPr/>
          </a:p>
          <a:p>
            <a:pPr indent="0" lvl="0" marL="0" rtl="0" algn="l">
              <a:spcBef>
                <a:spcPts val="1600"/>
              </a:spcBef>
              <a:spcAft>
                <a:spcPts val="0"/>
              </a:spcAft>
              <a:buNone/>
            </a:pPr>
            <a:r>
              <a:rPr lang="en"/>
              <a:t>If people assume you have a privilege that you do not, you can make your own decision about whether to include it</a:t>
            </a:r>
            <a:endParaRPr/>
          </a:p>
          <a:p>
            <a:pPr indent="0" lvl="0" marL="0" rtl="0" algn="l">
              <a:spcBef>
                <a:spcPts val="1600"/>
              </a:spcBef>
              <a:spcAft>
                <a:spcPts val="1600"/>
              </a:spcAft>
              <a:buNone/>
            </a:pPr>
            <a:r>
              <a:rPr lang="en"/>
              <a:t>Download at </a:t>
            </a:r>
            <a:r>
              <a:rPr lang="en" u="sng">
                <a:hlinkClick r:id="rId3"/>
              </a:rPr>
              <a:t>https://frameshiftconsulting.com/materials/</a:t>
            </a:r>
            <a:endParaRPr/>
          </a:p>
        </p:txBody>
      </p:sp>
      <p:sp>
        <p:nvSpPr>
          <p:cNvPr id="162" name="Google Shape;162;p25"/>
          <p:cNvSpPr txBox="1"/>
          <p:nvPr/>
        </p:nvSpPr>
        <p:spPr>
          <a:xfrm>
            <a:off x="8634850" y="4665325"/>
            <a:ext cx="3324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Open Sans"/>
                <a:ea typeface="Open Sans"/>
                <a:cs typeface="Open Sans"/>
                <a:sym typeface="Open Sans"/>
              </a:rPr>
              <a:t>k</a:t>
            </a:r>
            <a:endParaRPr>
              <a:solidFill>
                <a:schemeClr val="dk1"/>
              </a:solidFill>
              <a:latin typeface="Open Sans"/>
              <a:ea typeface="Open Sans"/>
              <a:cs typeface="Open Sans"/>
              <a:sym typeface="Open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 name="Shape 166"/>
        <p:cNvGrpSpPr/>
        <p:nvPr/>
      </p:nvGrpSpPr>
      <p:grpSpPr>
        <a:xfrm>
          <a:off x="0" y="0"/>
          <a:ext cx="0" cy="0"/>
          <a:chOff x="0" y="0"/>
          <a:chExt cx="0" cy="0"/>
        </a:xfrm>
      </p:grpSpPr>
      <p:sp>
        <p:nvSpPr>
          <p:cNvPr id="167" name="Google Shape;167;p2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did you think?</a:t>
            </a:r>
            <a:endParaRPr/>
          </a:p>
        </p:txBody>
      </p:sp>
      <p:sp>
        <p:nvSpPr>
          <p:cNvPr id="168" name="Google Shape;168;p26"/>
          <p:cNvSpPr txBox="1"/>
          <p:nvPr>
            <p:ph idx="1" type="body"/>
          </p:nvPr>
        </p:nvSpPr>
        <p:spPr>
          <a:xfrm>
            <a:off x="311700" y="1266325"/>
            <a:ext cx="53130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Do you have more or less power than you thought?</a:t>
            </a:r>
            <a:endParaRPr/>
          </a:p>
          <a:p>
            <a:pPr indent="0" lvl="0" marL="0" rtl="0" algn="l">
              <a:spcBef>
                <a:spcPts val="1600"/>
              </a:spcBef>
              <a:spcAft>
                <a:spcPts val="0"/>
              </a:spcAft>
              <a:buNone/>
            </a:pPr>
            <a:r>
              <a:rPr lang="en"/>
              <a:t>Do you have more or less privilege than you thought?</a:t>
            </a:r>
            <a:endParaRPr/>
          </a:p>
          <a:p>
            <a:pPr indent="0" lvl="0" marL="0" rtl="0" algn="l">
              <a:spcBef>
                <a:spcPts val="1600"/>
              </a:spcBef>
              <a:spcAft>
                <a:spcPts val="1600"/>
              </a:spcAft>
              <a:buNone/>
            </a:pPr>
            <a:r>
              <a:rPr lang="en"/>
              <a:t>Any surprises or things you hadn't thought about before?</a:t>
            </a:r>
            <a:endParaRPr/>
          </a:p>
        </p:txBody>
      </p:sp>
      <p:pic>
        <p:nvPicPr>
          <p:cNvPr id="169" name="Google Shape;169;p26"/>
          <p:cNvPicPr preferRelativeResize="0"/>
          <p:nvPr/>
        </p:nvPicPr>
        <p:blipFill rotWithShape="1">
          <a:blip r:embed="rId3">
            <a:alphaModFix/>
          </a:blip>
          <a:srcRect b="13963" l="38998" r="0" t="18967"/>
          <a:stretch/>
        </p:blipFill>
        <p:spPr>
          <a:xfrm>
            <a:off x="5735549" y="631700"/>
            <a:ext cx="3219051" cy="3539149"/>
          </a:xfrm>
          <a:prstGeom prst="rect">
            <a:avLst/>
          </a:prstGeom>
          <a:noFill/>
          <a:ln>
            <a:noFill/>
          </a:ln>
        </p:spPr>
      </p:pic>
      <p:sp>
        <p:nvSpPr>
          <p:cNvPr id="170" name="Google Shape;170;p26"/>
          <p:cNvSpPr txBox="1"/>
          <p:nvPr/>
        </p:nvSpPr>
        <p:spPr>
          <a:xfrm>
            <a:off x="6273177" y="4307275"/>
            <a:ext cx="2143800" cy="376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sz="1200">
                <a:solidFill>
                  <a:schemeClr val="dk2"/>
                </a:solidFill>
                <a:latin typeface="Open Sans"/>
                <a:ea typeface="Open Sans"/>
                <a:cs typeface="Open Sans"/>
                <a:sym typeface="Open Sans"/>
              </a:rPr>
              <a:t>https://flic.kr/p/H2cL7F</a:t>
            </a:r>
            <a:endParaRPr sz="1200">
              <a:solidFill>
                <a:schemeClr val="dk2"/>
              </a:solidFill>
              <a:latin typeface="Open Sans"/>
              <a:ea typeface="Open Sans"/>
              <a:cs typeface="Open Sans"/>
              <a:sym typeface="Open Sans"/>
            </a:endParaRPr>
          </a:p>
          <a:p>
            <a:pPr indent="0" lvl="0" marL="0" rtl="0" algn="ctr">
              <a:spcBef>
                <a:spcPts val="0"/>
              </a:spcBef>
              <a:spcAft>
                <a:spcPts val="0"/>
              </a:spcAft>
              <a:buNone/>
            </a:pPr>
            <a:r>
              <a:rPr lang="en" sz="1200">
                <a:solidFill>
                  <a:schemeClr val="dk2"/>
                </a:solidFill>
                <a:latin typeface="Open Sans"/>
                <a:ea typeface="Open Sans"/>
                <a:cs typeface="Open Sans"/>
                <a:sym typeface="Open Sans"/>
              </a:rPr>
              <a:t>CC BY-SA jason gessner</a:t>
            </a:r>
            <a:endParaRPr sz="1200">
              <a:solidFill>
                <a:schemeClr val="dk2"/>
              </a:solidFill>
              <a:latin typeface="Open Sans"/>
              <a:ea typeface="Open Sans"/>
              <a:cs typeface="Open Sans"/>
              <a:sym typeface="Open Sans"/>
            </a:endParaRPr>
          </a:p>
        </p:txBody>
      </p:sp>
      <p:sp>
        <p:nvSpPr>
          <p:cNvPr id="171" name="Google Shape;171;p26"/>
          <p:cNvSpPr txBox="1"/>
          <p:nvPr/>
        </p:nvSpPr>
        <p:spPr>
          <a:xfrm>
            <a:off x="8634850" y="4665325"/>
            <a:ext cx="3324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Open Sans"/>
                <a:ea typeface="Open Sans"/>
                <a:cs typeface="Open Sans"/>
                <a:sym typeface="Open Sans"/>
              </a:rPr>
              <a:t>k</a:t>
            </a:r>
            <a:endParaRPr>
              <a:solidFill>
                <a:schemeClr val="dk1"/>
              </a:solidFill>
              <a:latin typeface="Open Sans"/>
              <a:ea typeface="Open Sans"/>
              <a:cs typeface="Open Sans"/>
              <a:sym typeface="Open San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5" name="Shape 175"/>
        <p:cNvGrpSpPr/>
        <p:nvPr/>
      </p:nvGrpSpPr>
      <p:grpSpPr>
        <a:xfrm>
          <a:off x="0" y="0"/>
          <a:ext cx="0" cy="0"/>
          <a:chOff x="0" y="0"/>
          <a:chExt cx="0" cy="0"/>
        </a:xfrm>
      </p:grpSpPr>
      <p:sp>
        <p:nvSpPr>
          <p:cNvPr id="176" name="Google Shape;176;p2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Basics of ally skills</a:t>
            </a:r>
            <a:endParaRPr/>
          </a:p>
        </p:txBody>
      </p:sp>
      <p:sp>
        <p:nvSpPr>
          <p:cNvPr id="177" name="Google Shape;177;p27"/>
          <p:cNvSpPr txBox="1"/>
          <p:nvPr>
            <p:ph idx="1" type="body"/>
          </p:nvPr>
        </p:nvSpPr>
        <p:spPr>
          <a:xfrm>
            <a:off x="311700" y="1266325"/>
            <a:ext cx="39351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 short, simple, firm</a:t>
            </a:r>
            <a:endParaRPr/>
          </a:p>
          <a:p>
            <a:pPr indent="0" lvl="0" marL="0" rtl="0" algn="l">
              <a:spcBef>
                <a:spcPts val="1600"/>
              </a:spcBef>
              <a:spcAft>
                <a:spcPts val="0"/>
              </a:spcAft>
              <a:buNone/>
            </a:pPr>
            <a:r>
              <a:rPr lang="en"/>
              <a:t>Don't try to be funny</a:t>
            </a:r>
            <a:endParaRPr/>
          </a:p>
          <a:p>
            <a:pPr indent="0" lvl="0" marL="0" rtl="0" algn="l">
              <a:spcBef>
                <a:spcPts val="1600"/>
              </a:spcBef>
              <a:spcAft>
                <a:spcPts val="0"/>
              </a:spcAft>
              <a:buNone/>
            </a:pPr>
            <a:r>
              <a:rPr lang="en"/>
              <a:t>Play for the audience</a:t>
            </a:r>
            <a:endParaRPr/>
          </a:p>
          <a:p>
            <a:pPr indent="0" lvl="0" marL="0" rtl="0" algn="l">
              <a:spcBef>
                <a:spcPts val="1600"/>
              </a:spcBef>
              <a:spcAft>
                <a:spcPts val="0"/>
              </a:spcAft>
              <a:buNone/>
            </a:pPr>
            <a:r>
              <a:rPr lang="en"/>
              <a:t>Practice simple responses</a:t>
            </a:r>
            <a:endParaRPr/>
          </a:p>
          <a:p>
            <a:pPr indent="0" lvl="0" marL="0" rtl="0" algn="l">
              <a:spcBef>
                <a:spcPts val="1600"/>
              </a:spcBef>
              <a:spcAft>
                <a:spcPts val="1600"/>
              </a:spcAft>
              <a:buNone/>
            </a:pPr>
            <a:r>
              <a:rPr lang="en"/>
              <a:t>Pick your battles</a:t>
            </a:r>
            <a:endParaRPr/>
          </a:p>
        </p:txBody>
      </p:sp>
      <p:pic>
        <p:nvPicPr>
          <p:cNvPr id="178" name="Google Shape;178;p27"/>
          <p:cNvPicPr preferRelativeResize="0"/>
          <p:nvPr/>
        </p:nvPicPr>
        <p:blipFill>
          <a:blip r:embed="rId3">
            <a:alphaModFix/>
          </a:blip>
          <a:stretch>
            <a:fillRect/>
          </a:stretch>
        </p:blipFill>
        <p:spPr>
          <a:xfrm>
            <a:off x="4401650" y="1177838"/>
            <a:ext cx="4198149" cy="2787827"/>
          </a:xfrm>
          <a:prstGeom prst="rect">
            <a:avLst/>
          </a:prstGeom>
          <a:noFill/>
          <a:ln>
            <a:noFill/>
          </a:ln>
        </p:spPr>
      </p:pic>
      <p:sp>
        <p:nvSpPr>
          <p:cNvPr id="179" name="Google Shape;179;p27"/>
          <p:cNvSpPr txBox="1"/>
          <p:nvPr/>
        </p:nvSpPr>
        <p:spPr>
          <a:xfrm>
            <a:off x="8634850" y="4665325"/>
            <a:ext cx="3324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Open Sans"/>
                <a:ea typeface="Open Sans"/>
                <a:cs typeface="Open Sans"/>
                <a:sym typeface="Open Sans"/>
              </a:rPr>
              <a:t>v</a:t>
            </a:r>
            <a:endParaRPr>
              <a:solidFill>
                <a:schemeClr val="dk1"/>
              </a:solidFill>
              <a:latin typeface="Open Sans"/>
              <a:ea typeface="Open Sans"/>
              <a:cs typeface="Open Sans"/>
              <a:sym typeface="Open Sans"/>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sp>
        <p:nvSpPr>
          <p:cNvPr id="184" name="Google Shape;184;p2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While you're trying to help one group, don't be:</a:t>
            </a:r>
            <a:endParaRPr/>
          </a:p>
        </p:txBody>
      </p:sp>
      <p:sp>
        <p:nvSpPr>
          <p:cNvPr id="185" name="Google Shape;185;p28"/>
          <p:cNvSpPr txBox="1"/>
          <p:nvPr>
            <p:ph idx="1" type="body"/>
          </p:nvPr>
        </p:nvSpPr>
        <p:spPr>
          <a:xfrm>
            <a:off x="311700" y="1266175"/>
            <a:ext cx="3999900" cy="2556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400">
                <a:solidFill>
                  <a:schemeClr val="accent3"/>
                </a:solidFill>
              </a:rPr>
              <a:t>✖</a:t>
            </a:r>
            <a:r>
              <a:rPr lang="en" sz="2400"/>
              <a:t> sexist</a:t>
            </a:r>
            <a:endParaRPr sz="2400"/>
          </a:p>
          <a:p>
            <a:pPr indent="0" lvl="0" marL="0" rtl="0" algn="l">
              <a:lnSpc>
                <a:spcPct val="100000"/>
              </a:lnSpc>
              <a:spcBef>
                <a:spcPts val="1600"/>
              </a:spcBef>
              <a:spcAft>
                <a:spcPts val="0"/>
              </a:spcAft>
              <a:buNone/>
            </a:pPr>
            <a:r>
              <a:rPr lang="en" sz="2400">
                <a:solidFill>
                  <a:schemeClr val="accent3"/>
                </a:solidFill>
              </a:rPr>
              <a:t>✖</a:t>
            </a:r>
            <a:r>
              <a:rPr lang="en" sz="2400"/>
              <a:t> homophobic</a:t>
            </a:r>
            <a:endParaRPr sz="2400"/>
          </a:p>
          <a:p>
            <a:pPr indent="0" lvl="0" marL="0" rtl="0" algn="l">
              <a:lnSpc>
                <a:spcPct val="100000"/>
              </a:lnSpc>
              <a:spcBef>
                <a:spcPts val="1600"/>
              </a:spcBef>
              <a:spcAft>
                <a:spcPts val="0"/>
              </a:spcAft>
              <a:buNone/>
            </a:pPr>
            <a:r>
              <a:rPr lang="en" sz="2400">
                <a:solidFill>
                  <a:schemeClr val="accent3"/>
                </a:solidFill>
              </a:rPr>
              <a:t>✖</a:t>
            </a:r>
            <a:r>
              <a:rPr lang="en" sz="2400"/>
              <a:t> transphobic</a:t>
            </a:r>
            <a:endParaRPr sz="2400"/>
          </a:p>
          <a:p>
            <a:pPr indent="0" lvl="0" marL="0" rtl="0" algn="l">
              <a:lnSpc>
                <a:spcPct val="100000"/>
              </a:lnSpc>
              <a:spcBef>
                <a:spcPts val="1600"/>
              </a:spcBef>
              <a:spcAft>
                <a:spcPts val="1600"/>
              </a:spcAft>
              <a:buNone/>
            </a:pPr>
            <a:r>
              <a:rPr lang="en" sz="2400">
                <a:solidFill>
                  <a:schemeClr val="accent3"/>
                </a:solidFill>
              </a:rPr>
              <a:t>✖</a:t>
            </a:r>
            <a:r>
              <a:rPr lang="en" sz="2400"/>
              <a:t> racist</a:t>
            </a:r>
            <a:endParaRPr sz="2400"/>
          </a:p>
        </p:txBody>
      </p:sp>
      <p:sp>
        <p:nvSpPr>
          <p:cNvPr id="186" name="Google Shape;186;p28"/>
          <p:cNvSpPr txBox="1"/>
          <p:nvPr/>
        </p:nvSpPr>
        <p:spPr>
          <a:xfrm>
            <a:off x="8634850" y="4665325"/>
            <a:ext cx="3324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Open Sans"/>
                <a:ea typeface="Open Sans"/>
                <a:cs typeface="Open Sans"/>
                <a:sym typeface="Open Sans"/>
              </a:rPr>
              <a:t>v</a:t>
            </a:r>
            <a:endParaRPr>
              <a:solidFill>
                <a:schemeClr val="dk1"/>
              </a:solidFill>
              <a:latin typeface="Open Sans"/>
              <a:ea typeface="Open Sans"/>
              <a:cs typeface="Open Sans"/>
              <a:sym typeface="Open Sans"/>
            </a:endParaRPr>
          </a:p>
        </p:txBody>
      </p:sp>
      <p:sp>
        <p:nvSpPr>
          <p:cNvPr id="187" name="Google Shape;187;p28"/>
          <p:cNvSpPr txBox="1"/>
          <p:nvPr/>
        </p:nvSpPr>
        <p:spPr>
          <a:xfrm>
            <a:off x="311700" y="3732650"/>
            <a:ext cx="7999800" cy="87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1600"/>
              </a:spcAft>
              <a:buNone/>
            </a:pPr>
            <a:r>
              <a:rPr i="1" lang="en" sz="2400">
                <a:solidFill>
                  <a:schemeClr val="dk2"/>
                </a:solidFill>
                <a:latin typeface="Open Sans"/>
                <a:ea typeface="Open Sans"/>
                <a:cs typeface="Open Sans"/>
                <a:sym typeface="Open Sans"/>
              </a:rPr>
              <a:t>… and don't criticize people's bodies or attractiveness</a:t>
            </a:r>
            <a:endParaRPr i="1" sz="2400">
              <a:latin typeface="Open Sans"/>
              <a:ea typeface="Open Sans"/>
              <a:cs typeface="Open Sans"/>
              <a:sym typeface="Open Sans"/>
            </a:endParaRPr>
          </a:p>
        </p:txBody>
      </p:sp>
      <p:sp>
        <p:nvSpPr>
          <p:cNvPr id="188" name="Google Shape;188;p28"/>
          <p:cNvSpPr txBox="1"/>
          <p:nvPr>
            <p:ph idx="1" type="body"/>
          </p:nvPr>
        </p:nvSpPr>
        <p:spPr>
          <a:xfrm>
            <a:off x="4311600" y="1266163"/>
            <a:ext cx="3999900" cy="25560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sz="2400">
                <a:solidFill>
                  <a:schemeClr val="accent3"/>
                </a:solidFill>
              </a:rPr>
              <a:t>✖</a:t>
            </a:r>
            <a:r>
              <a:rPr lang="en" sz="2400"/>
              <a:t> ableist</a:t>
            </a:r>
            <a:endParaRPr sz="2400"/>
          </a:p>
          <a:p>
            <a:pPr indent="0" lvl="0" marL="0" rtl="0" algn="l">
              <a:lnSpc>
                <a:spcPct val="100000"/>
              </a:lnSpc>
              <a:spcBef>
                <a:spcPts val="1600"/>
              </a:spcBef>
              <a:spcAft>
                <a:spcPts val="0"/>
              </a:spcAft>
              <a:buNone/>
            </a:pPr>
            <a:r>
              <a:rPr lang="en" sz="2400">
                <a:solidFill>
                  <a:schemeClr val="accent3"/>
                </a:solidFill>
              </a:rPr>
              <a:t>✖</a:t>
            </a:r>
            <a:r>
              <a:rPr lang="en" sz="2400"/>
              <a:t> ageist</a:t>
            </a:r>
            <a:endParaRPr sz="2400"/>
          </a:p>
          <a:p>
            <a:pPr indent="0" lvl="0" marL="0" rtl="0" algn="l">
              <a:lnSpc>
                <a:spcPct val="100000"/>
              </a:lnSpc>
              <a:spcBef>
                <a:spcPts val="1600"/>
              </a:spcBef>
              <a:spcAft>
                <a:spcPts val="0"/>
              </a:spcAft>
              <a:buNone/>
            </a:pPr>
            <a:r>
              <a:rPr lang="en" sz="2400">
                <a:solidFill>
                  <a:schemeClr val="accent3"/>
                </a:solidFill>
              </a:rPr>
              <a:t>✖</a:t>
            </a:r>
            <a:r>
              <a:rPr lang="en" sz="2400"/>
              <a:t> classist</a:t>
            </a:r>
            <a:endParaRPr sz="2400"/>
          </a:p>
          <a:p>
            <a:pPr indent="0" lvl="0" marL="0" rtl="0" algn="l">
              <a:lnSpc>
                <a:spcPct val="100000"/>
              </a:lnSpc>
              <a:spcBef>
                <a:spcPts val="1600"/>
              </a:spcBef>
              <a:spcAft>
                <a:spcPts val="1600"/>
              </a:spcAft>
              <a:buNone/>
            </a:pPr>
            <a:r>
              <a:rPr lang="en" sz="2400">
                <a:solidFill>
                  <a:schemeClr val="accent3"/>
                </a:solidFill>
              </a:rPr>
              <a:t>✖</a:t>
            </a:r>
            <a:r>
              <a:rPr lang="en" sz="2400"/>
              <a:t> casteist</a:t>
            </a:r>
            <a:endParaRPr sz="2400"/>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29"/>
          <p:cNvSpPr txBox="1"/>
          <p:nvPr>
            <p:ph type="title"/>
          </p:nvPr>
        </p:nvSpPr>
        <p:spPr>
          <a:xfrm>
            <a:off x="643200" y="1392050"/>
            <a:ext cx="7857600" cy="3166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sz="4800">
                <a:solidFill>
                  <a:schemeClr val="accent3"/>
                </a:solidFill>
              </a:rPr>
              <a:t>What if I make a minor mistake?</a:t>
            </a:r>
            <a:endParaRPr sz="4800">
              <a:solidFill>
                <a:schemeClr val="accent3"/>
              </a:solidFill>
            </a:endParaRPr>
          </a:p>
          <a:p>
            <a:pPr indent="0" lvl="0" marL="0" rtl="0" algn="ctr">
              <a:spcBef>
                <a:spcPts val="0"/>
              </a:spcBef>
              <a:spcAft>
                <a:spcPts val="0"/>
              </a:spcAft>
              <a:buNone/>
            </a:pPr>
            <a:r>
              <a:t/>
            </a:r>
            <a:endParaRPr/>
          </a:p>
          <a:p>
            <a:pPr indent="0" lvl="0" marL="0" rtl="0" algn="ctr">
              <a:spcBef>
                <a:spcPts val="0"/>
              </a:spcBef>
              <a:spcAft>
                <a:spcPts val="0"/>
              </a:spcAft>
              <a:buNone/>
            </a:pPr>
            <a:r>
              <a:rPr lang="en" sz="4800">
                <a:solidFill>
                  <a:schemeClr val="lt1"/>
                </a:solidFill>
              </a:rPr>
              <a:t>Acknowledge, apologize,</a:t>
            </a:r>
            <a:endParaRPr sz="4800">
              <a:solidFill>
                <a:schemeClr val="lt1"/>
              </a:solidFill>
            </a:endParaRPr>
          </a:p>
          <a:p>
            <a:pPr indent="0" lvl="0" marL="0" rtl="0" algn="ctr">
              <a:spcBef>
                <a:spcPts val="0"/>
              </a:spcBef>
              <a:spcAft>
                <a:spcPts val="0"/>
              </a:spcAft>
              <a:buNone/>
            </a:pPr>
            <a:r>
              <a:rPr lang="en" sz="4800">
                <a:solidFill>
                  <a:schemeClr val="lt1"/>
                </a:solidFill>
              </a:rPr>
              <a:t>and move on.</a:t>
            </a:r>
            <a:endParaRPr sz="4800">
              <a:solidFill>
                <a:schemeClr val="lt1"/>
              </a:solidFill>
            </a:endParaRPr>
          </a:p>
        </p:txBody>
      </p:sp>
      <p:sp>
        <p:nvSpPr>
          <p:cNvPr id="194" name="Google Shape;194;p29"/>
          <p:cNvSpPr txBox="1"/>
          <p:nvPr/>
        </p:nvSpPr>
        <p:spPr>
          <a:xfrm>
            <a:off x="8634850" y="4665325"/>
            <a:ext cx="3324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Open Sans"/>
                <a:ea typeface="Open Sans"/>
                <a:cs typeface="Open Sans"/>
                <a:sym typeface="Open Sans"/>
              </a:rPr>
              <a:t>k</a:t>
            </a:r>
            <a:endParaRPr>
              <a:solidFill>
                <a:schemeClr val="dk1"/>
              </a:solidFill>
              <a:latin typeface="Open Sans"/>
              <a:ea typeface="Open Sans"/>
              <a:cs typeface="Open Sans"/>
              <a:sym typeface="Open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 name="Shape 198"/>
        <p:cNvGrpSpPr/>
        <p:nvPr/>
      </p:nvGrpSpPr>
      <p:grpSpPr>
        <a:xfrm>
          <a:off x="0" y="0"/>
          <a:ext cx="0" cy="0"/>
          <a:chOff x="0" y="0"/>
          <a:chExt cx="0" cy="0"/>
        </a:xfrm>
      </p:grpSpPr>
      <p:sp>
        <p:nvSpPr>
          <p:cNvPr id="199" name="Google Shape;199;p3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One of Valerie's mistakes: "You guys"</a:t>
            </a:r>
            <a:endParaRPr/>
          </a:p>
        </p:txBody>
      </p:sp>
      <p:pic>
        <p:nvPicPr>
          <p:cNvPr id="200" name="Google Shape;200;p30"/>
          <p:cNvPicPr preferRelativeResize="0"/>
          <p:nvPr/>
        </p:nvPicPr>
        <p:blipFill>
          <a:blip r:embed="rId3">
            <a:alphaModFix/>
          </a:blip>
          <a:stretch>
            <a:fillRect/>
          </a:stretch>
        </p:blipFill>
        <p:spPr>
          <a:xfrm>
            <a:off x="1394838" y="1152425"/>
            <a:ext cx="6354333" cy="3686275"/>
          </a:xfrm>
          <a:prstGeom prst="rect">
            <a:avLst/>
          </a:prstGeom>
          <a:noFill/>
          <a:ln>
            <a:noFill/>
          </a:ln>
        </p:spPr>
      </p:pic>
      <p:sp>
        <p:nvSpPr>
          <p:cNvPr id="201" name="Google Shape;201;p30"/>
          <p:cNvSpPr txBox="1"/>
          <p:nvPr/>
        </p:nvSpPr>
        <p:spPr>
          <a:xfrm>
            <a:off x="2780076" y="4462500"/>
            <a:ext cx="2757300" cy="3762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sz="1200">
                <a:solidFill>
                  <a:schemeClr val="dk2"/>
                </a:solidFill>
                <a:latin typeface="Open Sans"/>
                <a:ea typeface="Open Sans"/>
                <a:cs typeface="Open Sans"/>
                <a:sym typeface="Open Sans"/>
              </a:rPr>
              <a:t>CC BY-SA Jenna St Martin photo</a:t>
            </a:r>
            <a:endParaRPr sz="1200">
              <a:solidFill>
                <a:schemeClr val="dk2"/>
              </a:solidFill>
              <a:latin typeface="Open Sans"/>
              <a:ea typeface="Open Sans"/>
              <a:cs typeface="Open Sans"/>
              <a:sym typeface="Open Sans"/>
            </a:endParaRPr>
          </a:p>
        </p:txBody>
      </p:sp>
      <p:sp>
        <p:nvSpPr>
          <p:cNvPr id="202" name="Google Shape;202;p30"/>
          <p:cNvSpPr txBox="1"/>
          <p:nvPr/>
        </p:nvSpPr>
        <p:spPr>
          <a:xfrm>
            <a:off x="8634850" y="4665325"/>
            <a:ext cx="3324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Open Sans"/>
                <a:ea typeface="Open Sans"/>
                <a:cs typeface="Open Sans"/>
                <a:sym typeface="Open Sans"/>
              </a:rPr>
              <a:t>v</a:t>
            </a:r>
            <a:endParaRPr>
              <a:solidFill>
                <a:schemeClr val="dk1"/>
              </a:solidFill>
              <a:latin typeface="Open Sans"/>
              <a:ea typeface="Open Sans"/>
              <a:cs typeface="Open Sans"/>
              <a:sym typeface="Open Sans"/>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Help us create a safer space</a:t>
            </a:r>
            <a:endParaRPr/>
          </a:p>
        </p:txBody>
      </p:sp>
      <p:sp>
        <p:nvSpPr>
          <p:cNvPr id="208" name="Google Shape;208;p31"/>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You may leave or return at any time without explanation</a:t>
            </a:r>
            <a:endParaRPr/>
          </a:p>
          <a:p>
            <a:pPr indent="0" lvl="0" marL="0" rtl="0" algn="l">
              <a:lnSpc>
                <a:spcPct val="100000"/>
              </a:lnSpc>
              <a:spcBef>
                <a:spcPts val="1600"/>
              </a:spcBef>
              <a:spcAft>
                <a:spcPts val="0"/>
              </a:spcAft>
              <a:buNone/>
            </a:pPr>
            <a:r>
              <a:rPr lang="en"/>
              <a:t>This workshop is designed to be voluntary</a:t>
            </a:r>
            <a:endParaRPr/>
          </a:p>
          <a:p>
            <a:pPr indent="0" lvl="0" marL="0" rtl="0" algn="l">
              <a:lnSpc>
                <a:spcPct val="100000"/>
              </a:lnSpc>
              <a:spcBef>
                <a:spcPts val="1600"/>
              </a:spcBef>
              <a:spcAft>
                <a:spcPts val="0"/>
              </a:spcAft>
              <a:buNone/>
            </a:pPr>
            <a:r>
              <a:rPr lang="en"/>
              <a:t>You only have to share if you feel comfortable doing so</a:t>
            </a:r>
            <a:endParaRPr/>
          </a:p>
          <a:p>
            <a:pPr indent="0" lvl="0" marL="0" rtl="0" algn="l">
              <a:lnSpc>
                <a:spcPct val="100000"/>
              </a:lnSpc>
              <a:spcBef>
                <a:spcPts val="1600"/>
              </a:spcBef>
              <a:spcAft>
                <a:spcPts val="0"/>
              </a:spcAft>
              <a:buNone/>
            </a:pPr>
            <a:r>
              <a:rPr lang="en"/>
              <a:t>Please anonymize stories if you can</a:t>
            </a:r>
            <a:endParaRPr/>
          </a:p>
          <a:p>
            <a:pPr indent="0" lvl="0" marL="0" rtl="0" algn="l">
              <a:lnSpc>
                <a:spcPct val="100000"/>
              </a:lnSpc>
              <a:spcBef>
                <a:spcPts val="1600"/>
              </a:spcBef>
              <a:spcAft>
                <a:spcPts val="0"/>
              </a:spcAft>
              <a:buNone/>
            </a:pPr>
            <a:r>
              <a:rPr lang="en"/>
              <a:t>Joining groups is optional</a:t>
            </a:r>
            <a:endParaRPr/>
          </a:p>
          <a:p>
            <a:pPr indent="0" lvl="0" marL="0" rtl="0" algn="l">
              <a:lnSpc>
                <a:spcPct val="100000"/>
              </a:lnSpc>
              <a:spcBef>
                <a:spcPts val="1600"/>
              </a:spcBef>
              <a:spcAft>
                <a:spcPts val="1600"/>
              </a:spcAft>
              <a:buNone/>
            </a:pPr>
            <a:r>
              <a:rPr lang="en"/>
              <a:t>Tell us if you should not be in a group with someone</a:t>
            </a:r>
            <a:endParaRPr/>
          </a:p>
        </p:txBody>
      </p:sp>
      <p:sp>
        <p:nvSpPr>
          <p:cNvPr id="209" name="Google Shape;209;p31"/>
          <p:cNvSpPr txBox="1"/>
          <p:nvPr/>
        </p:nvSpPr>
        <p:spPr>
          <a:xfrm>
            <a:off x="8634850" y="4665325"/>
            <a:ext cx="3324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Open Sans"/>
                <a:ea typeface="Open Sans"/>
                <a:cs typeface="Open Sans"/>
                <a:sym typeface="Open Sans"/>
              </a:rPr>
              <a:t>v</a:t>
            </a:r>
            <a:endParaRPr>
              <a:solidFill>
                <a:schemeClr val="dk1"/>
              </a:solidFill>
              <a:latin typeface="Open Sans"/>
              <a:ea typeface="Open Sans"/>
              <a:cs typeface="Open Sans"/>
              <a:sym typeface="Open San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32"/>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Preparing for group discussion</a:t>
            </a:r>
            <a:endParaRPr/>
          </a:p>
        </p:txBody>
      </p:sp>
      <p:sp>
        <p:nvSpPr>
          <p:cNvPr id="215" name="Google Shape;215;p32"/>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Each group will choose a </a:t>
            </a:r>
            <a:r>
              <a:rPr b="1" lang="en"/>
              <a:t>note-taker</a:t>
            </a:r>
            <a:r>
              <a:rPr lang="en"/>
              <a:t> and </a:t>
            </a:r>
            <a:r>
              <a:rPr b="1" lang="en"/>
              <a:t>moderator</a:t>
            </a:r>
            <a:r>
              <a:rPr lang="en"/>
              <a:t> </a:t>
            </a:r>
            <a:endParaRPr/>
          </a:p>
          <a:p>
            <a:pPr indent="0" lvl="0" marL="0" rtl="0" algn="l">
              <a:lnSpc>
                <a:spcPct val="100000"/>
              </a:lnSpc>
              <a:spcBef>
                <a:spcPts val="1600"/>
              </a:spcBef>
              <a:spcAft>
                <a:spcPts val="0"/>
              </a:spcAft>
              <a:buNone/>
            </a:pPr>
            <a:r>
              <a:rPr lang="en"/>
              <a:t>Moderator interrupts people who are speaking too much and invite others to speak</a:t>
            </a:r>
            <a:endParaRPr/>
          </a:p>
          <a:p>
            <a:pPr indent="0" lvl="0" marL="0" rtl="0" algn="l">
              <a:lnSpc>
                <a:spcPct val="100000"/>
              </a:lnSpc>
              <a:spcBef>
                <a:spcPts val="1600"/>
              </a:spcBef>
              <a:spcAft>
                <a:spcPts val="0"/>
              </a:spcAft>
              <a:buNone/>
            </a:pPr>
            <a:r>
              <a:rPr lang="en"/>
              <a:t>Feel free to moderate the moderator! 🙂</a:t>
            </a:r>
            <a:endParaRPr/>
          </a:p>
          <a:p>
            <a:pPr indent="0" lvl="0" marL="0" rtl="0" algn="l">
              <a:lnSpc>
                <a:spcPct val="100000"/>
              </a:lnSpc>
              <a:spcBef>
                <a:spcPts val="1600"/>
              </a:spcBef>
              <a:spcAft>
                <a:spcPts val="0"/>
              </a:spcAft>
              <a:buNone/>
            </a:pPr>
            <a:r>
              <a:rPr lang="en"/>
              <a:t>Note-taker writes a short summary of what you talked about and copies it into group chat on return</a:t>
            </a:r>
            <a:endParaRPr/>
          </a:p>
          <a:p>
            <a:pPr indent="0" lvl="0" marL="0" rtl="0" algn="l">
              <a:lnSpc>
                <a:spcPct val="100000"/>
              </a:lnSpc>
              <a:spcBef>
                <a:spcPts val="1600"/>
              </a:spcBef>
              <a:spcAft>
                <a:spcPts val="1600"/>
              </a:spcAft>
              <a:buNone/>
            </a:pPr>
            <a:r>
              <a:rPr lang="en"/>
              <a:t>Do not volunteer to be note-taker more than once!</a:t>
            </a:r>
            <a:endParaRPr/>
          </a:p>
        </p:txBody>
      </p:sp>
      <p:sp>
        <p:nvSpPr>
          <p:cNvPr id="216" name="Google Shape;216;p32"/>
          <p:cNvSpPr txBox="1"/>
          <p:nvPr/>
        </p:nvSpPr>
        <p:spPr>
          <a:xfrm>
            <a:off x="8634850" y="4665325"/>
            <a:ext cx="3324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Open Sans"/>
                <a:ea typeface="Open Sans"/>
                <a:cs typeface="Open Sans"/>
                <a:sym typeface="Open Sans"/>
              </a:rPr>
              <a:t>v</a:t>
            </a:r>
            <a:endParaRPr>
              <a:solidFill>
                <a:schemeClr val="dk1"/>
              </a:solidFill>
              <a:latin typeface="Open Sans"/>
              <a:ea typeface="Open Sans"/>
              <a:cs typeface="Open Sans"/>
              <a:sym typeface="Open Sans"/>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 name="Shape 220"/>
        <p:cNvGrpSpPr/>
        <p:nvPr/>
      </p:nvGrpSpPr>
      <p:grpSpPr>
        <a:xfrm>
          <a:off x="0" y="0"/>
          <a:ext cx="0" cy="0"/>
          <a:chOff x="0" y="0"/>
          <a:chExt cx="0" cy="0"/>
        </a:xfrm>
      </p:grpSpPr>
      <p:sp>
        <p:nvSpPr>
          <p:cNvPr id="221" name="Google Shape;221;p3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 few more tips for group discussion</a:t>
            </a:r>
            <a:endParaRPr/>
          </a:p>
        </p:txBody>
      </p:sp>
      <p:sp>
        <p:nvSpPr>
          <p:cNvPr id="222" name="Google Shape;222;p33"/>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lnSpc>
                <a:spcPct val="100000"/>
              </a:lnSpc>
              <a:spcBef>
                <a:spcPts val="0"/>
              </a:spcBef>
              <a:spcAft>
                <a:spcPts val="0"/>
              </a:spcAft>
              <a:buNone/>
            </a:pPr>
            <a:r>
              <a:rPr lang="en"/>
              <a:t>There aren't any misleading scenarios</a:t>
            </a:r>
            <a:endParaRPr/>
          </a:p>
          <a:p>
            <a:pPr indent="0" lvl="0" marL="0" rtl="0" algn="l">
              <a:lnSpc>
                <a:spcPct val="100000"/>
              </a:lnSpc>
              <a:spcBef>
                <a:spcPts val="1600"/>
              </a:spcBef>
              <a:spcAft>
                <a:spcPts val="0"/>
              </a:spcAft>
              <a:buNone/>
            </a:pPr>
            <a:r>
              <a:rPr lang="en"/>
              <a:t>"You" in the scenario means "a potential ally"</a:t>
            </a:r>
            <a:endParaRPr/>
          </a:p>
          <a:p>
            <a:pPr indent="0" lvl="0" marL="0" rtl="0" algn="l">
              <a:lnSpc>
                <a:spcPct val="100000"/>
              </a:lnSpc>
              <a:spcBef>
                <a:spcPts val="1600"/>
              </a:spcBef>
              <a:spcAft>
                <a:spcPts val="0"/>
              </a:spcAft>
              <a:buNone/>
            </a:pPr>
            <a:r>
              <a:rPr lang="en"/>
              <a:t>Focus on </a:t>
            </a:r>
            <a:r>
              <a:rPr b="1" lang="en"/>
              <a:t>what an ally can do</a:t>
            </a:r>
            <a:endParaRPr b="1"/>
          </a:p>
          <a:p>
            <a:pPr indent="0" lvl="0" marL="0" rtl="0" algn="l">
              <a:lnSpc>
                <a:spcPct val="100000"/>
              </a:lnSpc>
              <a:spcBef>
                <a:spcPts val="1600"/>
              </a:spcBef>
              <a:spcAft>
                <a:spcPts val="0"/>
              </a:spcAft>
              <a:buNone/>
            </a:pPr>
            <a:r>
              <a:rPr lang="en"/>
              <a:t>If necessary, make up additional details</a:t>
            </a:r>
            <a:endParaRPr/>
          </a:p>
          <a:p>
            <a:pPr indent="0" lvl="0" marL="0" rtl="0" algn="l">
              <a:lnSpc>
                <a:spcPct val="100000"/>
              </a:lnSpc>
              <a:spcBef>
                <a:spcPts val="1600"/>
              </a:spcBef>
              <a:spcAft>
                <a:spcPts val="0"/>
              </a:spcAft>
              <a:buNone/>
            </a:pPr>
            <a:r>
              <a:rPr lang="en"/>
              <a:t>When you get the 1 minute warning, keep talking!</a:t>
            </a:r>
            <a:endParaRPr/>
          </a:p>
          <a:p>
            <a:pPr indent="0" lvl="0" marL="0" rtl="0" algn="l">
              <a:lnSpc>
                <a:spcPct val="100000"/>
              </a:lnSpc>
              <a:spcBef>
                <a:spcPts val="1600"/>
              </a:spcBef>
              <a:spcAft>
                <a:spcPts val="1600"/>
              </a:spcAft>
              <a:buNone/>
            </a:pPr>
            <a:r>
              <a:rPr lang="en"/>
              <a:t>Note-taker: don't use the breakout group chat for notes</a:t>
            </a:r>
            <a:endParaRPr/>
          </a:p>
        </p:txBody>
      </p:sp>
      <p:sp>
        <p:nvSpPr>
          <p:cNvPr id="223" name="Google Shape;223;p33"/>
          <p:cNvSpPr txBox="1"/>
          <p:nvPr/>
        </p:nvSpPr>
        <p:spPr>
          <a:xfrm>
            <a:off x="8634850" y="4665325"/>
            <a:ext cx="3324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Open Sans"/>
                <a:ea typeface="Open Sans"/>
                <a:cs typeface="Open Sans"/>
                <a:sym typeface="Open Sans"/>
              </a:rPr>
              <a:t>v</a:t>
            </a:r>
            <a:endParaRPr>
              <a:solidFill>
                <a:schemeClr val="dk1"/>
              </a:solidFill>
              <a:latin typeface="Open Sans"/>
              <a:ea typeface="Open Sans"/>
              <a:cs typeface="Open Sans"/>
              <a:sym typeface="Open Sans"/>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 name="Shape 227"/>
        <p:cNvGrpSpPr/>
        <p:nvPr/>
      </p:nvGrpSpPr>
      <p:grpSpPr>
        <a:xfrm>
          <a:off x="0" y="0"/>
          <a:ext cx="0" cy="0"/>
          <a:chOff x="0" y="0"/>
          <a:chExt cx="0" cy="0"/>
        </a:xfrm>
      </p:grpSpPr>
      <p:sp>
        <p:nvSpPr>
          <p:cNvPr id="228" name="Google Shape;228;p34"/>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Scenarios &amp; group discussion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sp>
        <p:nvSpPr>
          <p:cNvPr id="233" name="Google Shape;233;p3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234" name="Google Shape;234;p35"/>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0"/>
              </a:spcAft>
              <a:buNone/>
            </a:pPr>
            <a:r>
              <a:rPr lang="en"/>
              <a:t>At a meeting, a woman makes a suggestion, but no one picks up on it. Later on in the meeting, a man makes the same suggestion and is given credit for it.</a:t>
            </a:r>
            <a:endParaRPr/>
          </a:p>
          <a:p>
            <a:pPr indent="0" lvl="0" marL="457200" rtl="0" algn="l">
              <a:spcBef>
                <a:spcPts val="1600"/>
              </a:spcBef>
              <a:spcAft>
                <a:spcPts val="1600"/>
              </a:spcAft>
              <a:buNone/>
            </a:pPr>
            <a:r>
              <a:rPr i="1" lang="en"/>
              <a:t>Remember, choose your notetaker and moderator!</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 name="Shape 238"/>
        <p:cNvGrpSpPr/>
        <p:nvPr/>
      </p:nvGrpSpPr>
      <p:grpSpPr>
        <a:xfrm>
          <a:off x="0" y="0"/>
          <a:ext cx="0" cy="0"/>
          <a:chOff x="0" y="0"/>
          <a:chExt cx="0" cy="0"/>
        </a:xfrm>
      </p:grpSpPr>
      <p:sp>
        <p:nvSpPr>
          <p:cNvPr id="239" name="Google Shape;239;p3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Effective and just meetings have structure</a:t>
            </a:r>
            <a:endParaRPr/>
          </a:p>
        </p:txBody>
      </p:sp>
      <p:sp>
        <p:nvSpPr>
          <p:cNvPr id="240" name="Google Shape;240;p36"/>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Meetings without explicit structure inherit structure from society, reinforcing systems of oppression</a:t>
            </a:r>
            <a:endParaRPr/>
          </a:p>
          <a:p>
            <a:pPr indent="0" lvl="0" marL="0" rtl="0" algn="l">
              <a:spcBef>
                <a:spcPts val="1600"/>
              </a:spcBef>
              <a:spcAft>
                <a:spcPts val="0"/>
              </a:spcAft>
              <a:buNone/>
            </a:pPr>
            <a:r>
              <a:rPr lang="en"/>
              <a:t>Use structure to fight oppression: agenda, meeting roles, reserved speaking time, hand signals, etc.</a:t>
            </a:r>
            <a:endParaRPr/>
          </a:p>
          <a:p>
            <a:pPr indent="0" lvl="0" marL="0" rtl="0" algn="l">
              <a:spcBef>
                <a:spcPts val="1600"/>
              </a:spcBef>
              <a:spcAft>
                <a:spcPts val="0"/>
              </a:spcAft>
              <a:buNone/>
            </a:pPr>
            <a:r>
              <a:rPr lang="en"/>
              <a:t>Useful meeting roles: facilitator, moderator, note-taker, timekeeper</a:t>
            </a:r>
            <a:endParaRPr/>
          </a:p>
          <a:p>
            <a:pPr indent="0" lvl="0" marL="0" rtl="0" algn="l">
              <a:spcBef>
                <a:spcPts val="1600"/>
              </a:spcBef>
              <a:spcAft>
                <a:spcPts val="1600"/>
              </a:spcAft>
              <a:buNone/>
            </a:pPr>
            <a:r>
              <a:rPr lang="en" u="sng">
                <a:hlinkClick r:id="rId3"/>
              </a:rPr>
              <a:t>https://frameshiftconsulting.com/meeting-skills/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 name="Shape 244"/>
        <p:cNvGrpSpPr/>
        <p:nvPr/>
      </p:nvGrpSpPr>
      <p:grpSpPr>
        <a:xfrm>
          <a:off x="0" y="0"/>
          <a:ext cx="0" cy="0"/>
          <a:chOff x="0" y="0"/>
          <a:chExt cx="0" cy="0"/>
        </a:xfrm>
      </p:grpSpPr>
      <p:sp>
        <p:nvSpPr>
          <p:cNvPr id="245" name="Google Shape;245;p3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Who is speaking in your group?</a:t>
            </a:r>
            <a:endParaRPr/>
          </a:p>
        </p:txBody>
      </p:sp>
      <p:sp>
        <p:nvSpPr>
          <p:cNvPr id="246" name="Google Shape;246;p37"/>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Who is speaking most in your group?</a:t>
            </a:r>
            <a:endParaRPr/>
          </a:p>
          <a:p>
            <a:pPr indent="0" lvl="0" marL="0" rtl="0" algn="l">
              <a:spcBef>
                <a:spcPts val="1600"/>
              </a:spcBef>
              <a:spcAft>
                <a:spcPts val="0"/>
              </a:spcAft>
              <a:buNone/>
            </a:pPr>
            <a:r>
              <a:rPr lang="en"/>
              <a:t>Is someone having difficulty being heard?</a:t>
            </a:r>
            <a:endParaRPr/>
          </a:p>
          <a:p>
            <a:pPr indent="0" lvl="0" marL="0" rtl="0" algn="l">
              <a:spcBef>
                <a:spcPts val="1600"/>
              </a:spcBef>
              <a:spcAft>
                <a:spcPts val="0"/>
              </a:spcAft>
              <a:buNone/>
            </a:pPr>
            <a:r>
              <a:rPr lang="en"/>
              <a:t>Are there patterns related to gender, race, age, or anything else?</a:t>
            </a:r>
            <a:endParaRPr/>
          </a:p>
          <a:p>
            <a:pPr indent="0" lvl="0" marL="0" rtl="0" algn="l">
              <a:spcBef>
                <a:spcPts val="1600"/>
              </a:spcBef>
              <a:spcAft>
                <a:spcPts val="0"/>
              </a:spcAft>
              <a:buNone/>
            </a:pPr>
            <a:r>
              <a:rPr lang="en"/>
              <a:t>How do these discussions compare to ones you have in other contexts?</a:t>
            </a:r>
            <a:endParaRPr/>
          </a:p>
          <a:p>
            <a:pPr indent="0" lvl="0" marL="0" rtl="0" algn="l">
              <a:spcBef>
                <a:spcPts val="1600"/>
              </a:spcBef>
              <a:spcAft>
                <a:spcPts val="160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38"/>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Long break</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3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257" name="Google Shape;257;p39"/>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a:t>You are in a meeting about hiring more people from a marginalized racial group into positions of power. A colleague of yours says, "It's great to hire more people from this group, but let's not lower the bar." Before you can reply, another colleague says, "Oh yes, we'll be careful not to lower the bar."</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 name="Shape 261"/>
        <p:cNvGrpSpPr/>
        <p:nvPr/>
      </p:nvGrpSpPr>
      <p:grpSpPr>
        <a:xfrm>
          <a:off x="0" y="0"/>
          <a:ext cx="0" cy="0"/>
          <a:chOff x="0" y="0"/>
          <a:chExt cx="0" cy="0"/>
        </a:xfrm>
      </p:grpSpPr>
      <p:sp>
        <p:nvSpPr>
          <p:cNvPr id="262" name="Google Shape;262;p4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Reframe the discussion</a:t>
            </a:r>
            <a:endParaRPr/>
          </a:p>
        </p:txBody>
      </p:sp>
      <p:sp>
        <p:nvSpPr>
          <p:cNvPr id="263" name="Google Shape;263;p40"/>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Assumption:</a:t>
            </a:r>
            <a:r>
              <a:rPr lang="en"/>
              <a:t> at present, everyone has an equal chance of being hired, regardless of race</a:t>
            </a:r>
            <a:endParaRPr/>
          </a:p>
          <a:p>
            <a:pPr indent="0" lvl="0" marL="0" rtl="0" algn="l">
              <a:spcBef>
                <a:spcPts val="1600"/>
              </a:spcBef>
              <a:spcAft>
                <a:spcPts val="0"/>
              </a:spcAft>
              <a:buNone/>
            </a:pPr>
            <a:r>
              <a:rPr b="1" lang="en"/>
              <a:t>Reality:</a:t>
            </a:r>
            <a:r>
              <a:rPr lang="en"/>
              <a:t> Racialized people face a much a higher bar than members of the dominant race, who often get a pass or exceptions to the process</a:t>
            </a:r>
            <a:endParaRPr/>
          </a:p>
          <a:p>
            <a:pPr indent="0" lvl="0" marL="0" rtl="0" algn="l">
              <a:spcBef>
                <a:spcPts val="1600"/>
              </a:spcBef>
              <a:spcAft>
                <a:spcPts val="1600"/>
              </a:spcAft>
              <a:buNone/>
            </a:pPr>
            <a:r>
              <a:rPr b="1" lang="en"/>
              <a:t>Reframe:</a:t>
            </a:r>
            <a:r>
              <a:rPr lang="en"/>
              <a:t> "Actually, the problem is that people in this group have to pass a higher bar, and we need to fix that."</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 name="Shape 267"/>
        <p:cNvGrpSpPr/>
        <p:nvPr/>
      </p:nvGrpSpPr>
      <p:grpSpPr>
        <a:xfrm>
          <a:off x="0" y="0"/>
          <a:ext cx="0" cy="0"/>
          <a:chOff x="0" y="0"/>
          <a:chExt cx="0" cy="0"/>
        </a:xfrm>
      </p:grpSpPr>
      <p:sp>
        <p:nvSpPr>
          <p:cNvPr id="268" name="Google Shape;268;p41"/>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Short break</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 name="Shape 272"/>
        <p:cNvGrpSpPr/>
        <p:nvPr/>
      </p:nvGrpSpPr>
      <p:grpSpPr>
        <a:xfrm>
          <a:off x="0" y="0"/>
          <a:ext cx="0" cy="0"/>
          <a:chOff x="0" y="0"/>
          <a:chExt cx="0" cy="0"/>
        </a:xfrm>
      </p:grpSpPr>
      <p:sp>
        <p:nvSpPr>
          <p:cNvPr id="273" name="Google Shape;273;p42"/>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274" name="Google Shape;274;p42"/>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a:t>Several of your coworkers loudly praise others when they take the stairs. They also want to start a office-wide challenge to take a certain number of steps daily.</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4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Keep fitness talk consensual</a:t>
            </a:r>
            <a:endParaRPr/>
          </a:p>
        </p:txBody>
      </p:sp>
      <p:sp>
        <p:nvSpPr>
          <p:cNvPr id="280" name="Google Shape;280;p43"/>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People with mobility impairment may not be able to take the stairs or walk any steps, much less thousands per day</a:t>
            </a:r>
            <a:endParaRPr/>
          </a:p>
          <a:p>
            <a:pPr indent="0" lvl="0" marL="0" rtl="0" algn="l">
              <a:spcBef>
                <a:spcPts val="1600"/>
              </a:spcBef>
              <a:spcAft>
                <a:spcPts val="0"/>
              </a:spcAft>
              <a:buNone/>
            </a:pPr>
            <a:r>
              <a:rPr lang="en"/>
              <a:t>People should only comment on other people's fitness or health decisions when everyone present wants to hear it</a:t>
            </a:r>
            <a:endParaRPr/>
          </a:p>
          <a:p>
            <a:pPr indent="0" lvl="0" marL="0" rtl="0" algn="l">
              <a:spcBef>
                <a:spcPts val="1600"/>
              </a:spcBef>
              <a:spcAft>
                <a:spcPts val="1600"/>
              </a:spcAft>
              <a:buNone/>
            </a:pPr>
            <a:r>
              <a:rPr lang="en"/>
              <a:t>Most workplace wellness challenges are ableist in some way (and also don't have the desired effect)</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 name="Shape 284"/>
        <p:cNvGrpSpPr/>
        <p:nvPr/>
      </p:nvGrpSpPr>
      <p:grpSpPr>
        <a:xfrm>
          <a:off x="0" y="0"/>
          <a:ext cx="0" cy="0"/>
          <a:chOff x="0" y="0"/>
          <a:chExt cx="0" cy="0"/>
        </a:xfrm>
      </p:grpSpPr>
      <p:sp>
        <p:nvSpPr>
          <p:cNvPr id="285" name="Google Shape;285;p44"/>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Long break</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9" name="Shape 289"/>
        <p:cNvGrpSpPr/>
        <p:nvPr/>
      </p:nvGrpSpPr>
      <p:grpSpPr>
        <a:xfrm>
          <a:off x="0" y="0"/>
          <a:ext cx="0" cy="0"/>
          <a:chOff x="0" y="0"/>
          <a:chExt cx="0" cy="0"/>
        </a:xfrm>
      </p:grpSpPr>
      <p:sp>
        <p:nvSpPr>
          <p:cNvPr id="290" name="Google Shape;290;p4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291" name="Google Shape;291;p45"/>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a:t>One of your direct reports avoids speaking to another of your direct reports. When you ask, they say it is because that person is gay and homosexuality is against their religion and not acceptable where they grew up. When you push back, they say that you should be more considerate of people from other cultures.</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sp>
        <p:nvSpPr>
          <p:cNvPr id="296" name="Google Shape;296;p4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"Paradox" of tolerance</a:t>
            </a:r>
            <a:endParaRPr/>
          </a:p>
        </p:txBody>
      </p:sp>
      <p:sp>
        <p:nvSpPr>
          <p:cNvPr id="297" name="Google Shape;297;p46"/>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u="sng">
                <a:hlinkClick r:id="rId3"/>
              </a:rPr>
              <a:t>https://en.wikipedia.org/wiki/Paradox_of_tolerance</a:t>
            </a:r>
            <a:endParaRPr b="1"/>
          </a:p>
          <a:p>
            <a:pPr indent="0" lvl="0" marL="0" rtl="0" algn="l">
              <a:spcBef>
                <a:spcPts val="1600"/>
              </a:spcBef>
              <a:spcAft>
                <a:spcPts val="0"/>
              </a:spcAft>
              <a:buNone/>
            </a:pPr>
            <a:r>
              <a:rPr lang="en"/>
              <a:t>A tolerant society must be intolerant of one thing: intolerance itself (otherwise intolerance takes over)</a:t>
            </a:r>
            <a:endParaRPr/>
          </a:p>
          <a:p>
            <a:pPr indent="0" lvl="0" marL="0" rtl="0" algn="l">
              <a:spcBef>
                <a:spcPts val="1600"/>
              </a:spcBef>
              <a:spcAft>
                <a:spcPts val="0"/>
              </a:spcAft>
              <a:buNone/>
            </a:pPr>
            <a:r>
              <a:rPr lang="en"/>
              <a:t>Multiculturalism is good but you should leave out the parts that dehumanize people based on identity</a:t>
            </a:r>
            <a:endParaRPr/>
          </a:p>
          <a:p>
            <a:pPr indent="0" lvl="0" marL="0" rtl="0" algn="l">
              <a:spcBef>
                <a:spcPts val="1600"/>
              </a:spcBef>
              <a:spcAft>
                <a:spcPts val="1600"/>
              </a:spcAft>
              <a:buNone/>
            </a:pPr>
            <a:r>
              <a:rPr lang="en"/>
              <a:t>Company culture takes precedence in this case</a:t>
            </a:r>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47"/>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Short break</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sp>
        <p:nvSpPr>
          <p:cNvPr id="307" name="Google Shape;307;p4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308" name="Google Shape;308;p48"/>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sz="2400"/>
              <a:t>A co-worker comes out as trans. Another co-worker assumes you are cis and starts complaining to you privately about how ridiculous it is to expect everyone to start using your co-worker’s new name and pronouns.</a:t>
            </a:r>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2" name="Shape 312"/>
        <p:cNvGrpSpPr/>
        <p:nvPr/>
      </p:nvGrpSpPr>
      <p:grpSpPr>
        <a:xfrm>
          <a:off x="0" y="0"/>
          <a:ext cx="0" cy="0"/>
          <a:chOff x="0" y="0"/>
          <a:chExt cx="0" cy="0"/>
        </a:xfrm>
      </p:grpSpPr>
      <p:sp>
        <p:nvSpPr>
          <p:cNvPr id="313" name="Google Shape;313;p4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Read Captain Awkward</a:t>
            </a:r>
            <a:endParaRPr/>
          </a:p>
        </p:txBody>
      </p:sp>
      <p:sp>
        <p:nvSpPr>
          <p:cNvPr id="314" name="Google Shape;314;p49"/>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Advice blog that answers questions on social interaction with specific suggested scripts and detailed explanations</a:t>
            </a:r>
            <a:endParaRPr/>
          </a:p>
          <a:p>
            <a:pPr indent="0" lvl="0" marL="0" rtl="0" algn="l">
              <a:spcBef>
                <a:spcPts val="1600"/>
              </a:spcBef>
              <a:spcAft>
                <a:spcPts val="0"/>
              </a:spcAft>
              <a:buNone/>
            </a:pPr>
            <a:r>
              <a:rPr lang="en"/>
              <a:t>Great for "How do I get someone to stop doing something without upsetting anyone?" type of questions (hint: someone is already upset)</a:t>
            </a:r>
            <a:endParaRPr/>
          </a:p>
          <a:p>
            <a:pPr indent="0" lvl="0" marL="0" rtl="0" algn="l">
              <a:spcBef>
                <a:spcPts val="1600"/>
              </a:spcBef>
              <a:spcAft>
                <a:spcPts val="1600"/>
              </a:spcAft>
              <a:buNone/>
            </a:pPr>
            <a:r>
              <a:rPr b="1" lang="en" u="sng">
                <a:hlinkClick r:id="rId3"/>
              </a:rPr>
              <a:t>http://captainawkward.com</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5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Goal-setting exercise</a:t>
            </a:r>
            <a:endParaRPr/>
          </a:p>
        </p:txBody>
      </p:sp>
      <p:sp>
        <p:nvSpPr>
          <p:cNvPr id="320" name="Google Shape;320;p50"/>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Start planning how to use ally skills in your life!</a:t>
            </a:r>
            <a:endParaRPr/>
          </a:p>
          <a:p>
            <a:pPr indent="0" lvl="0" marL="0" rtl="0" algn="l">
              <a:spcBef>
                <a:spcPts val="1600"/>
              </a:spcBef>
              <a:spcAft>
                <a:spcPts val="0"/>
              </a:spcAft>
              <a:buNone/>
            </a:pPr>
            <a:r>
              <a:rPr lang="en"/>
              <a:t>Download the goal-setting exercise: </a:t>
            </a:r>
            <a:r>
              <a:rPr lang="en" u="sng">
                <a:hlinkClick r:id="rId3"/>
              </a:rPr>
              <a:t>https://frameshiftconsulting.com/#materials</a:t>
            </a:r>
            <a:endParaRPr/>
          </a:p>
          <a:p>
            <a:pPr indent="0" lvl="0" marL="0" rtl="0" algn="l">
              <a:spcBef>
                <a:spcPts val="1600"/>
              </a:spcBef>
              <a:spcAft>
                <a:spcPts val="0"/>
              </a:spcAft>
              <a:buNone/>
            </a:pPr>
            <a:r>
              <a:rPr lang="en"/>
              <a:t>Spend 5 minutes filling it out</a:t>
            </a:r>
            <a:endParaRPr/>
          </a:p>
          <a:p>
            <a:pPr indent="0" lvl="0" marL="0" rtl="0" algn="l">
              <a:spcBef>
                <a:spcPts val="1600"/>
              </a:spcBef>
              <a:spcAft>
                <a:spcPts val="1600"/>
              </a:spcAft>
              <a:buNone/>
            </a:pPr>
            <a:r>
              <a:rPr lang="en"/>
              <a:t>Type "done" in chat when you are done</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4" name="Shape 324"/>
        <p:cNvGrpSpPr/>
        <p:nvPr/>
      </p:nvGrpSpPr>
      <p:grpSpPr>
        <a:xfrm>
          <a:off x="0" y="0"/>
          <a:ext cx="0" cy="0"/>
          <a:chOff x="0" y="0"/>
          <a:chExt cx="0" cy="0"/>
        </a:xfrm>
      </p:grpSpPr>
      <p:sp>
        <p:nvSpPr>
          <p:cNvPr id="325" name="Google Shape;325;p5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Advanced ally skills</a:t>
            </a:r>
            <a:endParaRPr/>
          </a:p>
        </p:txBody>
      </p:sp>
      <p:sp>
        <p:nvSpPr>
          <p:cNvPr id="326" name="Google Shape;326;p51"/>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Speak less, listen more - except when speaking is risky</a:t>
            </a:r>
            <a:endParaRPr/>
          </a:p>
          <a:p>
            <a:pPr indent="0" lvl="0" marL="0" rtl="0" algn="l">
              <a:spcBef>
                <a:spcPts val="1600"/>
              </a:spcBef>
              <a:spcAft>
                <a:spcPts val="0"/>
              </a:spcAft>
              <a:buNone/>
            </a:pPr>
            <a:r>
              <a:rPr lang="en"/>
              <a:t>Treat ally actions as bare minimum expectation</a:t>
            </a:r>
            <a:endParaRPr/>
          </a:p>
          <a:p>
            <a:pPr indent="0" lvl="0" marL="0" rtl="0" algn="l">
              <a:spcBef>
                <a:spcPts val="1600"/>
              </a:spcBef>
              <a:spcAft>
                <a:spcPts val="0"/>
              </a:spcAft>
              <a:buNone/>
            </a:pPr>
            <a:r>
              <a:rPr lang="en"/>
              <a:t>Follow and support leaders from marginalized groups</a:t>
            </a:r>
            <a:endParaRPr/>
          </a:p>
          <a:p>
            <a:pPr indent="0" lvl="0" marL="0" rtl="0" algn="l">
              <a:spcBef>
                <a:spcPts val="1600"/>
              </a:spcBef>
              <a:spcAft>
                <a:spcPts val="0"/>
              </a:spcAft>
              <a:buNone/>
            </a:pPr>
            <a:r>
              <a:rPr lang="en"/>
              <a:t>Understand your discomfort before reacting</a:t>
            </a:r>
            <a:endParaRPr/>
          </a:p>
          <a:p>
            <a:pPr indent="0" lvl="0" marL="0" rtl="0" algn="l">
              <a:spcBef>
                <a:spcPts val="1600"/>
              </a:spcBef>
              <a:spcAft>
                <a:spcPts val="0"/>
              </a:spcAft>
              <a:buNone/>
            </a:pPr>
            <a:r>
              <a:rPr lang="en"/>
              <a:t>Avoid "sensitivity gotcha" and encourage growth mindset</a:t>
            </a:r>
            <a:endParaRPr/>
          </a:p>
          <a:p>
            <a:pPr indent="0" lvl="0" marL="0" rtl="0" algn="l">
              <a:spcBef>
                <a:spcPts val="1600"/>
              </a:spcBef>
              <a:spcAft>
                <a:spcPts val="1600"/>
              </a:spcAft>
              <a:buNone/>
            </a:pPr>
            <a:r>
              <a:rPr lang="en"/>
              <a:t>Made a mistake? Acknowledge, apologize, and move on</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52"/>
          <p:cNvSpPr txBox="1"/>
          <p:nvPr>
            <p:ph type="ctrTitle"/>
          </p:nvPr>
        </p:nvSpPr>
        <p:spPr>
          <a:xfrm>
            <a:off x="1004150" y="1751764"/>
            <a:ext cx="7136700" cy="1022400"/>
          </a:xfrm>
          <a:prstGeom prst="rect">
            <a:avLst/>
          </a:prstGeom>
        </p:spPr>
        <p:txBody>
          <a:bodyPr anchorCtr="0" anchor="b" bIns="91425" lIns="91425" spcFirstLastPara="1" rIns="91425" wrap="square" tIns="91425">
            <a:noAutofit/>
          </a:bodyPr>
          <a:lstStyle/>
          <a:p>
            <a:pPr indent="0" lvl="0" marL="0" rtl="0" algn="ctr">
              <a:spcBef>
                <a:spcPts val="0"/>
              </a:spcBef>
              <a:spcAft>
                <a:spcPts val="0"/>
              </a:spcAft>
              <a:buNone/>
            </a:pPr>
            <a:r>
              <a:rPr lang="en"/>
              <a:t>Ally Skills Workshop</a:t>
            </a:r>
            <a:endParaRPr sz="2400"/>
          </a:p>
          <a:p>
            <a:pPr indent="0" lvl="0" marL="0" rtl="0" algn="ctr">
              <a:spcBef>
                <a:spcPts val="0"/>
              </a:spcBef>
              <a:spcAft>
                <a:spcPts val="0"/>
              </a:spcAft>
              <a:buNone/>
            </a:pPr>
            <a:r>
              <a:rPr lang="en" sz="2400"/>
              <a:t>http://frameshiftconsulting.com/ally-skills-workshop</a:t>
            </a:r>
            <a:endParaRPr sz="3000"/>
          </a:p>
        </p:txBody>
      </p:sp>
      <p:sp>
        <p:nvSpPr>
          <p:cNvPr id="332" name="Google Shape;332;p52"/>
          <p:cNvSpPr txBox="1"/>
          <p:nvPr>
            <p:ph idx="1" type="subTitle"/>
          </p:nvPr>
        </p:nvSpPr>
        <p:spPr>
          <a:xfrm>
            <a:off x="2137225" y="2850039"/>
            <a:ext cx="4870500" cy="7926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en"/>
              <a:t>Frame Shift Consulting</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6" name="Shape 336"/>
        <p:cNvGrpSpPr/>
        <p:nvPr/>
      </p:nvGrpSpPr>
      <p:grpSpPr>
        <a:xfrm>
          <a:off x="0" y="0"/>
          <a:ext cx="0" cy="0"/>
          <a:chOff x="0" y="0"/>
          <a:chExt cx="0" cy="0"/>
        </a:xfrm>
      </p:grpSpPr>
      <p:sp>
        <p:nvSpPr>
          <p:cNvPr id="337" name="Google Shape;337;p53"/>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Alternate intro slides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1" name="Shape 341"/>
        <p:cNvGrpSpPr/>
        <p:nvPr/>
      </p:nvGrpSpPr>
      <p:grpSpPr>
        <a:xfrm>
          <a:off x="0" y="0"/>
          <a:ext cx="0" cy="0"/>
          <a:chOff x="0" y="0"/>
          <a:chExt cx="0" cy="0"/>
        </a:xfrm>
      </p:grpSpPr>
      <p:sp>
        <p:nvSpPr>
          <p:cNvPr id="342" name="Google Shape;342;p5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a:t>
            </a:r>
            <a:endParaRPr/>
          </a:p>
        </p:txBody>
      </p:sp>
      <p:sp>
        <p:nvSpPr>
          <p:cNvPr id="343" name="Google Shape;343;p5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Privilege:</a:t>
            </a:r>
            <a:r>
              <a:rPr lang="en"/>
              <a:t> The ability to walk into a convenience store and have the owner assume you are there to buy things and not steal them</a:t>
            </a:r>
            <a:endParaRPr/>
          </a:p>
          <a:p>
            <a:pPr indent="0" lvl="0" marL="0" rtl="0" algn="l">
              <a:spcBef>
                <a:spcPts val="1600"/>
              </a:spcBef>
              <a:spcAft>
                <a:spcPts val="1600"/>
              </a:spcAft>
              <a:buNone/>
            </a:pPr>
            <a:r>
              <a:rPr b="1" lang="en"/>
              <a:t>Oppression:</a:t>
            </a:r>
            <a:r>
              <a:rPr lang="en"/>
              <a:t> The self-reinforcing system of stories, TV, news coverage, police, and legal system stereotyping Black people as criminals, that benefits non-Black people and harms Black people</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5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Example</a:t>
            </a:r>
            <a:endParaRPr/>
          </a:p>
        </p:txBody>
      </p:sp>
      <p:sp>
        <p:nvSpPr>
          <p:cNvPr id="349" name="Google Shape;349;p55"/>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Marginalized person: </a:t>
            </a:r>
            <a:r>
              <a:rPr lang="en"/>
              <a:t>Any Black person who wants to enter a convenience store</a:t>
            </a:r>
            <a:endParaRPr/>
          </a:p>
          <a:p>
            <a:pPr indent="0" lvl="0" marL="0" rtl="0" algn="l">
              <a:spcBef>
                <a:spcPts val="1600"/>
              </a:spcBef>
              <a:spcAft>
                <a:spcPts val="1600"/>
              </a:spcAft>
              <a:buNone/>
            </a:pPr>
            <a:r>
              <a:rPr b="1" lang="en"/>
              <a:t>Ally:</a:t>
            </a:r>
            <a:r>
              <a:rPr lang="en"/>
              <a:t> A non-Black person who donates to legal system reform organizations, actively objects to racist stories, calls their representatives to support police reform, and reads news articles about this privilege</a:t>
            </a:r>
            <a:endParaRPr/>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5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Can I act as an ally when clients misbehave?</a:t>
            </a:r>
            <a:endParaRPr/>
          </a:p>
        </p:txBody>
      </p:sp>
      <p:sp>
        <p:nvSpPr>
          <p:cNvPr id="355" name="Google Shape;355;p56"/>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Depends on the power distribution</a:t>
            </a:r>
            <a:endParaRPr/>
          </a:p>
          <a:p>
            <a:pPr indent="0" lvl="0" marL="0" rtl="0" algn="l">
              <a:spcBef>
                <a:spcPts val="1600"/>
              </a:spcBef>
              <a:spcAft>
                <a:spcPts val="0"/>
              </a:spcAft>
              <a:buNone/>
            </a:pPr>
            <a:r>
              <a:rPr lang="en"/>
              <a:t>Can they easily fire you and get the same benefits?</a:t>
            </a:r>
            <a:endParaRPr/>
          </a:p>
          <a:p>
            <a:pPr indent="0" lvl="0" marL="0" rtl="0" algn="l">
              <a:spcBef>
                <a:spcPts val="1600"/>
              </a:spcBef>
              <a:spcAft>
                <a:spcPts val="0"/>
              </a:spcAft>
              <a:buNone/>
            </a:pPr>
            <a:r>
              <a:rPr lang="en"/>
              <a:t>Can you easily fire them and get replacement business?</a:t>
            </a:r>
            <a:endParaRPr/>
          </a:p>
          <a:p>
            <a:pPr indent="0" lvl="0" marL="0" rtl="0" algn="l">
              <a:spcBef>
                <a:spcPts val="1600"/>
              </a:spcBef>
              <a:spcAft>
                <a:spcPts val="0"/>
              </a:spcAft>
              <a:buNone/>
            </a:pPr>
            <a:r>
              <a:rPr lang="en"/>
              <a:t>Ally skills only work from a position of power</a:t>
            </a:r>
            <a:endParaRPr/>
          </a:p>
          <a:p>
            <a:pPr indent="0" lvl="0" marL="0" rtl="0" algn="l">
              <a:spcBef>
                <a:spcPts val="1600"/>
              </a:spcBef>
              <a:spcAft>
                <a:spcPts val="1600"/>
              </a:spcAft>
              <a:buNone/>
            </a:pPr>
            <a:r>
              <a:rPr lang="en" u="sng">
                <a:hlinkClick r:id="rId3"/>
              </a:rPr>
              <a:t>https://dearally.com/2019/05/14/6-what-do-i-do-about-oppressive-speech-from-clients/</a:t>
            </a:r>
            <a:endParaRPr/>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9" name="Shape 359"/>
        <p:cNvGrpSpPr/>
        <p:nvPr/>
      </p:nvGrpSpPr>
      <p:grpSpPr>
        <a:xfrm>
          <a:off x="0" y="0"/>
          <a:ext cx="0" cy="0"/>
          <a:chOff x="0" y="0"/>
          <a:chExt cx="0" cy="0"/>
        </a:xfrm>
      </p:grpSpPr>
      <p:sp>
        <p:nvSpPr>
          <p:cNvPr id="360" name="Google Shape;360;p57"/>
          <p:cNvSpPr txBox="1"/>
          <p:nvPr>
            <p:ph type="title"/>
          </p:nvPr>
        </p:nvSpPr>
        <p:spPr>
          <a:xfrm>
            <a:off x="311700" y="814800"/>
            <a:ext cx="8571300" cy="942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Other scenarios</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4" name="Shape 364"/>
        <p:cNvGrpSpPr/>
        <p:nvPr/>
      </p:nvGrpSpPr>
      <p:grpSpPr>
        <a:xfrm>
          <a:off x="0" y="0"/>
          <a:ext cx="0" cy="0"/>
          <a:chOff x="0" y="0"/>
          <a:chExt cx="0" cy="0"/>
        </a:xfrm>
      </p:grpSpPr>
      <p:sp>
        <p:nvSpPr>
          <p:cNvPr id="365" name="Google Shape;365;p5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366" name="Google Shape;366;p58"/>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a:t>In meetings, you notice that both clients and your coworkers tend to speak more to older and/or more tenured coworkers, even when responding to question or comment from a younger and/or newer coworker.</a:t>
            </a:r>
            <a:endParaRPr/>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sp>
        <p:nvSpPr>
          <p:cNvPr id="371" name="Google Shape;371;p5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Redirect the conversation</a:t>
            </a:r>
            <a:endParaRPr/>
          </a:p>
        </p:txBody>
      </p:sp>
      <p:sp>
        <p:nvSpPr>
          <p:cNvPr id="372" name="Google Shape;372;p59"/>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"I'm not sure. [NAME], what do you think?"</a:t>
            </a:r>
            <a:endParaRPr/>
          </a:p>
          <a:p>
            <a:pPr indent="0" lvl="0" marL="0" rtl="0" algn="l">
              <a:spcBef>
                <a:spcPts val="1600"/>
              </a:spcBef>
              <a:spcAft>
                <a:spcPts val="0"/>
              </a:spcAft>
              <a:buNone/>
            </a:pPr>
            <a:r>
              <a:rPr lang="en"/>
              <a:t>"You know who the expert on that is, [NAME]! [NAME], can you answer that?"</a:t>
            </a:r>
            <a:endParaRPr/>
          </a:p>
          <a:p>
            <a:pPr indent="0" lvl="0" marL="0" rtl="0" algn="l">
              <a:spcBef>
                <a:spcPts val="1600"/>
              </a:spcBef>
              <a:spcAft>
                <a:spcPts val="0"/>
              </a:spcAft>
              <a:buNone/>
            </a:pPr>
            <a:r>
              <a:rPr lang="en"/>
              <a:t>"[NAME] could probably give you a better answer than I can. [NAME], is this something you know?"</a:t>
            </a:r>
            <a:endParaRPr/>
          </a:p>
          <a:p>
            <a:pPr indent="0" lvl="0" marL="0" rtl="0" algn="l">
              <a:spcBef>
                <a:spcPts val="1600"/>
              </a:spcBef>
              <a:spcAft>
                <a:spcPts val="1600"/>
              </a:spcAft>
              <a:buNone/>
            </a:pPr>
            <a:r>
              <a:rPr lang="en"/>
              <a:t>"I'd like to hear from [NAME] because they always bring a new perspective. [NAME], any thoughts?"</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sp>
        <p:nvSpPr>
          <p:cNvPr id="377" name="Google Shape;377;p6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378" name="Google Shape;378;p60"/>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sz="2400"/>
              <a:t>A woman in your company goes on maternity leave. </a:t>
            </a:r>
            <a:r>
              <a:rPr lang="en"/>
              <a:t>Y</a:t>
            </a:r>
            <a:r>
              <a:rPr lang="en" sz="2400"/>
              <a:t>ou are discussing which projects to assign to people after she has returned, including one that is </a:t>
            </a:r>
            <a:r>
              <a:rPr lang="en"/>
              <a:t>in her area of expertise and requires some travel.</a:t>
            </a:r>
            <a:r>
              <a:rPr lang="en" sz="2400"/>
              <a:t> </a:t>
            </a:r>
            <a:r>
              <a:rPr lang="en"/>
              <a:t>A</a:t>
            </a:r>
            <a:r>
              <a:rPr lang="en" sz="2400"/>
              <a:t> co-worker says, "She has a small baby, I'm guessing she won't want to travel."</a:t>
            </a:r>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2" name="Shape 382"/>
        <p:cNvGrpSpPr/>
        <p:nvPr/>
      </p:nvGrpSpPr>
      <p:grpSpPr>
        <a:xfrm>
          <a:off x="0" y="0"/>
          <a:ext cx="0" cy="0"/>
          <a:chOff x="0" y="0"/>
          <a:chExt cx="0" cy="0"/>
        </a:xfrm>
      </p:grpSpPr>
      <p:sp>
        <p:nvSpPr>
          <p:cNvPr id="383" name="Google Shape;383;p6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What Works for Women at Work</a:t>
            </a:r>
            <a:endParaRPr/>
          </a:p>
        </p:txBody>
      </p:sp>
      <p:sp>
        <p:nvSpPr>
          <p:cNvPr id="384" name="Google Shape;384;p61"/>
          <p:cNvSpPr txBox="1"/>
          <p:nvPr>
            <p:ph idx="1" type="body"/>
          </p:nvPr>
        </p:nvSpPr>
        <p:spPr>
          <a:xfrm>
            <a:off x="311700" y="1266325"/>
            <a:ext cx="6777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By Joan C. Williams and Rachel Dempsey</a:t>
            </a:r>
            <a:endParaRPr/>
          </a:p>
          <a:p>
            <a:pPr indent="0" lvl="0" marL="0" rtl="0" algn="l">
              <a:spcBef>
                <a:spcPts val="1600"/>
              </a:spcBef>
              <a:spcAft>
                <a:spcPts val="0"/>
              </a:spcAft>
              <a:buNone/>
            </a:pPr>
            <a:r>
              <a:rPr lang="en"/>
              <a:t>Four patterns of subtle bias, varying by race, ethnicity, appearance, etc.</a:t>
            </a:r>
            <a:endParaRPr/>
          </a:p>
          <a:p>
            <a:pPr indent="-381000" lvl="0" marL="457200" rtl="0" algn="l">
              <a:spcBef>
                <a:spcPts val="1600"/>
              </a:spcBef>
              <a:spcAft>
                <a:spcPts val="0"/>
              </a:spcAft>
              <a:buSzPts val="2400"/>
              <a:buAutoNum type="arabicPeriod"/>
            </a:pPr>
            <a:r>
              <a:rPr lang="en"/>
              <a:t>Prove-it-again</a:t>
            </a:r>
            <a:endParaRPr/>
          </a:p>
          <a:p>
            <a:pPr indent="-381000" lvl="0" marL="457200" rtl="0" algn="l">
              <a:spcBef>
                <a:spcPts val="0"/>
              </a:spcBef>
              <a:spcAft>
                <a:spcPts val="0"/>
              </a:spcAft>
              <a:buSzPts val="2400"/>
              <a:buAutoNum type="arabicPeriod"/>
            </a:pPr>
            <a:r>
              <a:rPr lang="en"/>
              <a:t>The Tightrope</a:t>
            </a:r>
            <a:endParaRPr/>
          </a:p>
          <a:p>
            <a:pPr indent="-381000" lvl="0" marL="457200" rtl="0" algn="l">
              <a:spcBef>
                <a:spcPts val="0"/>
              </a:spcBef>
              <a:spcAft>
                <a:spcPts val="0"/>
              </a:spcAft>
              <a:buSzPts val="2400"/>
              <a:buAutoNum type="arabicPeriod"/>
            </a:pPr>
            <a:r>
              <a:rPr b="1" lang="en"/>
              <a:t>The Maternal Wall</a:t>
            </a:r>
            <a:endParaRPr b="1"/>
          </a:p>
          <a:p>
            <a:pPr indent="-381000" lvl="0" marL="457200" rtl="0" algn="l">
              <a:spcBef>
                <a:spcPts val="0"/>
              </a:spcBef>
              <a:spcAft>
                <a:spcPts val="0"/>
              </a:spcAft>
              <a:buSzPts val="2400"/>
              <a:buAutoNum type="arabicPeriod"/>
            </a:pPr>
            <a:r>
              <a:rPr lang="en"/>
              <a:t>Tug-of-war</a:t>
            </a:r>
            <a:endParaRPr/>
          </a:p>
        </p:txBody>
      </p:sp>
      <p:pic>
        <p:nvPicPr>
          <p:cNvPr descr="wwww.jpg" id="385" name="Google Shape;385;p61"/>
          <p:cNvPicPr preferRelativeResize="0"/>
          <p:nvPr/>
        </p:nvPicPr>
        <p:blipFill>
          <a:blip r:embed="rId3">
            <a:alphaModFix/>
          </a:blip>
          <a:stretch>
            <a:fillRect/>
          </a:stretch>
        </p:blipFill>
        <p:spPr>
          <a:xfrm>
            <a:off x="7089213" y="1464325"/>
            <a:ext cx="1743075" cy="2628900"/>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62"/>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391" name="Google Shape;391;p62"/>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a:t>Whenever the topic of sexism comes up, a male colleague says, "I do my part. I always insist on walking women to their cars after dark. And I put a lunch on their calendar to give them my career advice."</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6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Don't insist on giving unwanted "help"</a:t>
            </a:r>
            <a:endParaRPr/>
          </a:p>
        </p:txBody>
      </p:sp>
      <p:sp>
        <p:nvSpPr>
          <p:cNvPr id="397" name="Google Shape;397;p63"/>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Offer help in a way that makes it easy to people choose what works best for them because they are the experts</a:t>
            </a:r>
            <a:endParaRPr/>
          </a:p>
          <a:p>
            <a:pPr indent="0" lvl="0" marL="0" rtl="0" algn="l">
              <a:spcBef>
                <a:spcPts val="1600"/>
              </a:spcBef>
              <a:spcAft>
                <a:spcPts val="0"/>
              </a:spcAft>
              <a:buNone/>
            </a:pPr>
            <a:r>
              <a:rPr lang="en"/>
              <a:t>Acting as an ally means reducing the imbalance of power, not reinforcing it</a:t>
            </a:r>
            <a:endParaRPr/>
          </a:p>
          <a:p>
            <a:pPr indent="0" lvl="0" marL="0" rtl="0" algn="l">
              <a:spcBef>
                <a:spcPts val="1600"/>
              </a:spcBef>
              <a:spcAft>
                <a:spcPts val="0"/>
              </a:spcAft>
              <a:buNone/>
            </a:pPr>
            <a:r>
              <a:rPr lang="en"/>
              <a:t>Being a powerful "savior" is rewarding - avoid the lure!</a:t>
            </a:r>
            <a:endParaRPr/>
          </a:p>
          <a:p>
            <a:pPr indent="0" lvl="0" marL="0" rtl="0" algn="l">
              <a:spcBef>
                <a:spcPts val="1600"/>
              </a:spcBef>
              <a:spcAft>
                <a:spcPts val="1600"/>
              </a:spcAft>
              <a:buNone/>
            </a:pPr>
            <a:r>
              <a:rPr lang="en"/>
              <a:t>Anti-racism version: "white savior"</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1" name="Shape 401"/>
        <p:cNvGrpSpPr/>
        <p:nvPr/>
      </p:nvGrpSpPr>
      <p:grpSpPr>
        <a:xfrm>
          <a:off x="0" y="0"/>
          <a:ext cx="0" cy="0"/>
          <a:chOff x="0" y="0"/>
          <a:chExt cx="0" cy="0"/>
        </a:xfrm>
      </p:grpSpPr>
      <p:sp>
        <p:nvSpPr>
          <p:cNvPr id="402" name="Google Shape;402;p6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403" name="Google Shape;403;p64"/>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a:t>While driving together somewhere, a colleague of yours starts a sentence with "Look, it isn't politically correct to say this, but I'm going to say it anyway—"</a:t>
            </a:r>
            <a:endParaRPr/>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7" name="Shape 407"/>
        <p:cNvGrpSpPr/>
        <p:nvPr/>
      </p:nvGrpSpPr>
      <p:grpSpPr>
        <a:xfrm>
          <a:off x="0" y="0"/>
          <a:ext cx="0" cy="0"/>
          <a:chOff x="0" y="0"/>
          <a:chExt cx="0" cy="0"/>
        </a:xfrm>
      </p:grpSpPr>
      <p:sp>
        <p:nvSpPr>
          <p:cNvPr id="408" name="Google Shape;408;p6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Learn to interrupt, and keep interrupting!</a:t>
            </a:r>
            <a:endParaRPr/>
          </a:p>
        </p:txBody>
      </p:sp>
      <p:sp>
        <p:nvSpPr>
          <p:cNvPr id="409" name="Google Shape;409;p65"/>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"Let's not make this weird."</a:t>
            </a:r>
            <a:endParaRPr/>
          </a:p>
          <a:p>
            <a:pPr indent="0" lvl="0" marL="0" rtl="0" algn="l">
              <a:spcBef>
                <a:spcPts val="1600"/>
              </a:spcBef>
              <a:spcAft>
                <a:spcPts val="0"/>
              </a:spcAft>
              <a:buNone/>
            </a:pPr>
            <a:r>
              <a:rPr lang="en"/>
              <a:t>"Not this again! I don't want to argue. How was your weekend?"</a:t>
            </a:r>
            <a:endParaRPr/>
          </a:p>
          <a:p>
            <a:pPr indent="0" lvl="0" marL="0" rtl="0" algn="l">
              <a:spcBef>
                <a:spcPts val="1600"/>
              </a:spcBef>
              <a:spcAft>
                <a:spcPts val="0"/>
              </a:spcAft>
              <a:buNone/>
            </a:pPr>
            <a:r>
              <a:rPr lang="en"/>
              <a:t>"I read that political correctness means treating people fairly and respectfully, which is something I'm really into."</a:t>
            </a:r>
            <a:endParaRPr/>
          </a:p>
          <a:p>
            <a:pPr indent="0" lvl="0" marL="0" rtl="0" algn="l">
              <a:spcBef>
                <a:spcPts val="1600"/>
              </a:spcBef>
              <a:spcAft>
                <a:spcPts val="1600"/>
              </a:spcAft>
              <a:buNone/>
            </a:pPr>
            <a:r>
              <a:rPr lang="en"/>
              <a:t>"Why do you want to tell me something that you know I won't agree with? Do you want my approval?"</a:t>
            </a:r>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3" name="Shape 413"/>
        <p:cNvGrpSpPr/>
        <p:nvPr/>
      </p:nvGrpSpPr>
      <p:grpSpPr>
        <a:xfrm>
          <a:off x="0" y="0"/>
          <a:ext cx="0" cy="0"/>
          <a:chOff x="0" y="0"/>
          <a:chExt cx="0" cy="0"/>
        </a:xfrm>
      </p:grpSpPr>
      <p:sp>
        <p:nvSpPr>
          <p:cNvPr id="414" name="Google Shape;414;p6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415" name="Google Shape;415;p66"/>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a:t>While talking about an incident of structural racism in the news, a white colleague of yours says proudly, "My parents raised me not to see color."</a:t>
            </a:r>
            <a:endParaRPr/>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9" name="Shape 419"/>
        <p:cNvGrpSpPr/>
        <p:nvPr/>
      </p:nvGrpSpPr>
      <p:grpSpPr>
        <a:xfrm>
          <a:off x="0" y="0"/>
          <a:ext cx="0" cy="0"/>
          <a:chOff x="0" y="0"/>
          <a:chExt cx="0" cy="0"/>
        </a:xfrm>
      </p:grpSpPr>
      <p:sp>
        <p:nvSpPr>
          <p:cNvPr id="420" name="Google Shape;420;p6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Recenter the conversation</a:t>
            </a:r>
            <a:endParaRPr/>
          </a:p>
        </p:txBody>
      </p:sp>
      <p:sp>
        <p:nvSpPr>
          <p:cNvPr id="421" name="Google Shape;421;p67"/>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 decided to talk less about how un-racist I am and talk more about how to stop the racism that is happening."</a:t>
            </a:r>
            <a:endParaRPr/>
          </a:p>
          <a:p>
            <a:pPr indent="0" lvl="0" marL="0" rtl="0" algn="l">
              <a:spcBef>
                <a:spcPts val="1600"/>
              </a:spcBef>
              <a:spcAft>
                <a:spcPts val="0"/>
              </a:spcAft>
              <a:buNone/>
            </a:pPr>
            <a:r>
              <a:rPr lang="en"/>
              <a:t>"I heard that 'I don't see color' sounds like 'I don't see people being racist to you' and so I stopped saying it."</a:t>
            </a:r>
            <a:endParaRPr/>
          </a:p>
          <a:p>
            <a:pPr indent="0" lvl="0" marL="0" rtl="0" algn="l">
              <a:spcBef>
                <a:spcPts val="1600"/>
              </a:spcBef>
              <a:spcAft>
                <a:spcPts val="1600"/>
              </a:spcAft>
              <a:buNone/>
            </a:pPr>
            <a:r>
              <a:rPr lang="en"/>
              <a:t>"It feels good to feel like I'm not the problem, but now I want to be part of the solution. And that means seeing race so that I notice when unfairness is happening."</a:t>
            </a:r>
            <a:endParaRPr/>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6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427" name="Google Shape;427;p68"/>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0"/>
              </a:spcAft>
              <a:buNone/>
            </a:pPr>
            <a:r>
              <a:rPr lang="en"/>
              <a:t>A peer manager tells you that one of their reports has complained about people using the word "Aspie" in a derogatory way. The manager says, "I told them to stop complaining and grow a thicker skin."</a:t>
            </a:r>
            <a:endParaRPr/>
          </a:p>
          <a:p>
            <a:pPr indent="0" lvl="0" marL="457200" rtl="0" algn="l">
              <a:spcBef>
                <a:spcPts val="1600"/>
              </a:spcBef>
              <a:spcAft>
                <a:spcPts val="1600"/>
              </a:spcAft>
              <a:buNone/>
            </a:pPr>
            <a:r>
              <a:rPr i="1" lang="en"/>
              <a:t>Note: "Aspie" is a nickname for Asperger's syndrome, which can be used as a slur.</a:t>
            </a:r>
            <a:endParaRPr i="1"/>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1" name="Shape 431"/>
        <p:cNvGrpSpPr/>
        <p:nvPr/>
      </p:nvGrpSpPr>
      <p:grpSpPr>
        <a:xfrm>
          <a:off x="0" y="0"/>
          <a:ext cx="0" cy="0"/>
          <a:chOff x="0" y="0"/>
          <a:chExt cx="0" cy="0"/>
        </a:xfrm>
      </p:grpSpPr>
      <p:sp>
        <p:nvSpPr>
          <p:cNvPr id="432" name="Google Shape;432;p6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Include the context of systemic oppression</a:t>
            </a:r>
            <a:endParaRPr/>
          </a:p>
        </p:txBody>
      </p:sp>
      <p:sp>
        <p:nvSpPr>
          <p:cNvPr id="433" name="Google Shape;433;p69"/>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Foot-stepping analogy: Why is this person so upset that you accidentally stepped on their foot?</a:t>
            </a:r>
            <a:endParaRPr/>
          </a:p>
          <a:p>
            <a:pPr indent="0" lvl="0" marL="0" rtl="0" algn="l">
              <a:spcBef>
                <a:spcPts val="1600"/>
              </a:spcBef>
              <a:spcAft>
                <a:spcPts val="0"/>
              </a:spcAft>
              <a:buNone/>
            </a:pPr>
            <a:r>
              <a:rPr lang="en"/>
              <a:t>Answer: Because someone steps on their foot TEN TIMES A DAY, EVERY DAY, FOR THEIR ENTIRE LIFE</a:t>
            </a:r>
            <a:endParaRPr/>
          </a:p>
          <a:p>
            <a:pPr indent="0" lvl="0" marL="0" rtl="0" algn="l">
              <a:spcBef>
                <a:spcPts val="1600"/>
              </a:spcBef>
              <a:spcAft>
                <a:spcPts val="0"/>
              </a:spcAft>
              <a:buNone/>
            </a:pPr>
            <a:r>
              <a:rPr lang="en"/>
              <a:t>The person who likes the slur can also "grow a thicker skin," accept this criticism, and change their behavior</a:t>
            </a:r>
            <a:endParaRPr/>
          </a:p>
          <a:p>
            <a:pPr indent="0" lvl="0" marL="0" rtl="0" algn="l">
              <a:spcBef>
                <a:spcPts val="1600"/>
              </a:spcBef>
              <a:spcAft>
                <a:spcPts val="0"/>
              </a:spcAft>
              <a:buNone/>
            </a:pPr>
            <a:r>
              <a:rPr lang="en" sz="1600" u="sng">
                <a:solidFill>
                  <a:schemeClr val="hlink"/>
                </a:solidFill>
                <a:hlinkClick r:id="rId3"/>
              </a:rPr>
              <a:t>https://thebias.com/2017/09/26/how-good-intent-undermines-diversity-and-inclusion/</a:t>
            </a:r>
            <a:endParaRPr/>
          </a:p>
          <a:p>
            <a:pPr indent="0" lvl="0" marL="0" rtl="0" algn="l">
              <a:spcBef>
                <a:spcPts val="1600"/>
              </a:spcBef>
              <a:spcAft>
                <a:spcPts val="1600"/>
              </a:spcAft>
              <a:buNone/>
            </a:pPr>
            <a:r>
              <a:t/>
            </a:r>
            <a:endParaRPr/>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7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439" name="Google Shape;439;p70"/>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a:t>In your organization, you notice that the higher up the hierarchy someone is, the more likely they are to be white, male, or otherwise privileged. Three different groups announce a new senior hire in one month. All three appear to be white men.</a:t>
            </a:r>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sp>
        <p:nvSpPr>
          <p:cNvPr id="444" name="Google Shape;444;p7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Bias interrupters</a:t>
            </a:r>
            <a:endParaRPr/>
          </a:p>
        </p:txBody>
      </p:sp>
      <p:sp>
        <p:nvSpPr>
          <p:cNvPr id="445" name="Google Shape;445;p71"/>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 step process from UC Hastings WorkLife Law Center</a:t>
            </a:r>
            <a:endParaRPr/>
          </a:p>
          <a:p>
            <a:pPr indent="-381000" lvl="0" marL="457200" rtl="0" algn="l">
              <a:lnSpc>
                <a:spcPct val="150000"/>
              </a:lnSpc>
              <a:spcBef>
                <a:spcPts val="1600"/>
              </a:spcBef>
              <a:spcAft>
                <a:spcPts val="0"/>
              </a:spcAft>
              <a:buSzPts val="2400"/>
              <a:buAutoNum type="arabicPeriod"/>
            </a:pPr>
            <a:r>
              <a:rPr lang="en"/>
              <a:t>Use metrics</a:t>
            </a:r>
            <a:endParaRPr/>
          </a:p>
          <a:p>
            <a:pPr indent="-381000" lvl="0" marL="457200" rtl="0" algn="l">
              <a:lnSpc>
                <a:spcPct val="150000"/>
              </a:lnSpc>
              <a:spcBef>
                <a:spcPts val="0"/>
              </a:spcBef>
              <a:spcAft>
                <a:spcPts val="0"/>
              </a:spcAft>
              <a:buSzPts val="2400"/>
              <a:buAutoNum type="arabicPeriod"/>
            </a:pPr>
            <a:r>
              <a:rPr lang="en"/>
              <a:t>Implement bias interrupters</a:t>
            </a:r>
            <a:endParaRPr/>
          </a:p>
          <a:p>
            <a:pPr indent="-381000" lvl="0" marL="457200" rtl="0" algn="l">
              <a:lnSpc>
                <a:spcPct val="150000"/>
              </a:lnSpc>
              <a:spcBef>
                <a:spcPts val="0"/>
              </a:spcBef>
              <a:spcAft>
                <a:spcPts val="0"/>
              </a:spcAft>
              <a:buSzPts val="2400"/>
              <a:buAutoNum type="arabicPeriod"/>
            </a:pPr>
            <a:r>
              <a:rPr lang="en"/>
              <a:t>Repeat as needed</a:t>
            </a:r>
            <a:endParaRPr/>
          </a:p>
          <a:p>
            <a:pPr indent="0" lvl="0" marL="0" rtl="0" algn="l">
              <a:spcBef>
                <a:spcPts val="1600"/>
              </a:spcBef>
              <a:spcAft>
                <a:spcPts val="0"/>
              </a:spcAft>
              <a:buNone/>
            </a:pPr>
            <a:r>
              <a:rPr lang="en"/>
              <a:t>Detailed list of bias interrupters for workplace systems:</a:t>
            </a:r>
            <a:endParaRPr/>
          </a:p>
          <a:p>
            <a:pPr indent="0" lvl="0" marL="0" rtl="0" algn="l">
              <a:spcBef>
                <a:spcPts val="1600"/>
              </a:spcBef>
              <a:spcAft>
                <a:spcPts val="1600"/>
              </a:spcAft>
              <a:buNone/>
            </a:pPr>
            <a:r>
              <a:rPr b="1" lang="en" u="sng">
                <a:hlinkClick r:id="rId3"/>
              </a:rPr>
              <a:t>http://biasinterrupters.org/</a:t>
            </a:r>
            <a:endParaRPr b="1"/>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9" name="Shape 449"/>
        <p:cNvGrpSpPr/>
        <p:nvPr/>
      </p:nvGrpSpPr>
      <p:grpSpPr>
        <a:xfrm>
          <a:off x="0" y="0"/>
          <a:ext cx="0" cy="0"/>
          <a:chOff x="0" y="0"/>
          <a:chExt cx="0" cy="0"/>
        </a:xfrm>
      </p:grpSpPr>
      <p:sp>
        <p:nvSpPr>
          <p:cNvPr id="450" name="Google Shape;450;p72"/>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451" name="Google Shape;451;p72"/>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a:t>You are eating lunch in the employee kitchen when a group sits down near you. One person comments loudly “If I ate that, I’d be as big as a house!”  A higher-weight coworker is sitting nearby and can clearly overhear.</a:t>
            </a:r>
            <a:endParaRPr/>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5" name="Shape 455"/>
        <p:cNvGrpSpPr/>
        <p:nvPr/>
      </p:nvGrpSpPr>
      <p:grpSpPr>
        <a:xfrm>
          <a:off x="0" y="0"/>
          <a:ext cx="0" cy="0"/>
          <a:chOff x="0" y="0"/>
          <a:chExt cx="0" cy="0"/>
        </a:xfrm>
      </p:grpSpPr>
      <p:sp>
        <p:nvSpPr>
          <p:cNvPr id="456" name="Google Shape;456;p7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Weight discrimination at work</a:t>
            </a:r>
            <a:endParaRPr/>
          </a:p>
        </p:txBody>
      </p:sp>
      <p:sp>
        <p:nvSpPr>
          <p:cNvPr id="457" name="Google Shape;457;p73"/>
          <p:cNvSpPr txBox="1"/>
          <p:nvPr>
            <p:ph idx="1" type="body"/>
          </p:nvPr>
        </p:nvSpPr>
        <p:spPr>
          <a:xfrm>
            <a:off x="311700" y="1037725"/>
            <a:ext cx="8520600" cy="38823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“Fat talk/diet talk” can be used as a form of bonding but creates a hostile environment</a:t>
            </a:r>
            <a:endParaRPr/>
          </a:p>
          <a:p>
            <a:pPr indent="0" lvl="0" marL="0" rtl="0" algn="l">
              <a:spcBef>
                <a:spcPts val="1600"/>
              </a:spcBef>
              <a:spcAft>
                <a:spcPts val="0"/>
              </a:spcAft>
              <a:buNone/>
            </a:pPr>
            <a:r>
              <a:rPr lang="en"/>
              <a:t>Higher weight people face workplace discrimination, particularly women, regardless of ability to do the job</a:t>
            </a:r>
            <a:endParaRPr/>
          </a:p>
          <a:p>
            <a:pPr indent="0" lvl="0" marL="0" rtl="0" algn="l">
              <a:spcBef>
                <a:spcPts val="1600"/>
              </a:spcBef>
              <a:spcAft>
                <a:spcPts val="0"/>
              </a:spcAft>
              <a:buNone/>
            </a:pPr>
            <a:r>
              <a:rPr lang="en"/>
              <a:t>Body size is falsely equated with virtue: self-control, hard worker, in good health</a:t>
            </a:r>
            <a:endParaRPr/>
          </a:p>
          <a:p>
            <a:pPr indent="0" lvl="0" marL="0" rtl="0" algn="l">
              <a:spcBef>
                <a:spcPts val="1600"/>
              </a:spcBef>
              <a:spcAft>
                <a:spcPts val="1600"/>
              </a:spcAft>
              <a:buNone/>
            </a:pPr>
            <a:r>
              <a:rPr lang="en"/>
              <a:t>Workplace “health initiatives” often discriminate against higher weight and disabled employees and don't work</a:t>
            </a:r>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1" name="Shape 461"/>
        <p:cNvGrpSpPr/>
        <p:nvPr/>
      </p:nvGrpSpPr>
      <p:grpSpPr>
        <a:xfrm>
          <a:off x="0" y="0"/>
          <a:ext cx="0" cy="0"/>
          <a:chOff x="0" y="0"/>
          <a:chExt cx="0" cy="0"/>
        </a:xfrm>
      </p:grpSpPr>
      <p:sp>
        <p:nvSpPr>
          <p:cNvPr id="462" name="Google Shape;462;p7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463" name="Google Shape;463;p74"/>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a:t>In a meeting you attend, several people disagree strongly but productively over a technical decision. Later, one of the other people in the meeting tells you they were disturbed by your report's tone in the meeting. Your report was the only person of a marginalized race/ethnicity in the meeting. This has happened many times.</a:t>
            </a:r>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7" name="Shape 467"/>
        <p:cNvGrpSpPr/>
        <p:nvPr/>
      </p:nvGrpSpPr>
      <p:grpSpPr>
        <a:xfrm>
          <a:off x="0" y="0"/>
          <a:ext cx="0" cy="0"/>
          <a:chOff x="0" y="0"/>
          <a:chExt cx="0" cy="0"/>
        </a:xfrm>
      </p:grpSpPr>
      <p:sp>
        <p:nvSpPr>
          <p:cNvPr id="468" name="Google Shape;468;p7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tone policing/the “tone argument”</a:t>
            </a:r>
            <a:endParaRPr/>
          </a:p>
        </p:txBody>
      </p:sp>
      <p:sp>
        <p:nvSpPr>
          <p:cNvPr id="469" name="Google Shape;469;p75"/>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members of marginalized groups advocate for themselves or their ideas, it violates expectations that marginalized people should be submissive and quiet</a:t>
            </a:r>
            <a:endParaRPr/>
          </a:p>
          <a:p>
            <a:pPr indent="0" lvl="0" marL="0" rtl="0" algn="l">
              <a:spcBef>
                <a:spcPts val="1600"/>
              </a:spcBef>
              <a:spcAft>
                <a:spcPts val="0"/>
              </a:spcAft>
              <a:buNone/>
            </a:pPr>
            <a:r>
              <a:rPr lang="en"/>
              <a:t>The same behavior in a person with a lot of privilege may be described as "passionate" or "committed"</a:t>
            </a:r>
            <a:endParaRPr/>
          </a:p>
          <a:p>
            <a:pPr indent="0" lvl="0" marL="0" rtl="0" algn="l">
              <a:spcBef>
                <a:spcPts val="1600"/>
              </a:spcBef>
              <a:spcAft>
                <a:spcPts val="0"/>
              </a:spcAft>
              <a:buNone/>
            </a:pPr>
            <a:r>
              <a:rPr lang="en"/>
              <a:t>Tone policing often uses the word "tone"</a:t>
            </a:r>
            <a:endParaRPr/>
          </a:p>
          <a:p>
            <a:pPr indent="0" lvl="0" marL="0" rtl="0" algn="l">
              <a:spcBef>
                <a:spcPts val="1600"/>
              </a:spcBef>
              <a:spcAft>
                <a:spcPts val="1600"/>
              </a:spcAft>
              <a:buNone/>
            </a:pPr>
            <a:r>
              <a:rPr lang="en" u="sng">
                <a:hlinkClick r:id="rId3"/>
              </a:rPr>
              <a:t>https://en.wikipedia.org/wiki/Tone_policing</a:t>
            </a:r>
            <a:endParaRPr/>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3" name="Shape 473"/>
        <p:cNvGrpSpPr/>
        <p:nvPr/>
      </p:nvGrpSpPr>
      <p:grpSpPr>
        <a:xfrm>
          <a:off x="0" y="0"/>
          <a:ext cx="0" cy="0"/>
          <a:chOff x="0" y="0"/>
          <a:chExt cx="0" cy="0"/>
        </a:xfrm>
      </p:grpSpPr>
      <p:sp>
        <p:nvSpPr>
          <p:cNvPr id="474" name="Google Shape;474;p7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475" name="Google Shape;475;p76"/>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a:t>A woman on your team has been successfully filling in for her direct superior after he left. After 6 months, she asks to be formally promoted to the position. Instead, your director hires a man from outside the company with less experience to fill the position and asks her to train the new hire. When you ask why, your director tells you that the new hire has a lot of potential.</a:t>
            </a:r>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7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What Works for Women at Work</a:t>
            </a:r>
            <a:endParaRPr/>
          </a:p>
        </p:txBody>
      </p:sp>
      <p:sp>
        <p:nvSpPr>
          <p:cNvPr id="481" name="Google Shape;481;p77"/>
          <p:cNvSpPr txBox="1"/>
          <p:nvPr>
            <p:ph idx="1" type="body"/>
          </p:nvPr>
        </p:nvSpPr>
        <p:spPr>
          <a:xfrm>
            <a:off x="311700" y="1266325"/>
            <a:ext cx="6777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By Joan C. Williams and Rachel Dempsey</a:t>
            </a:r>
            <a:endParaRPr/>
          </a:p>
          <a:p>
            <a:pPr indent="0" lvl="0" marL="0" rtl="0" algn="l">
              <a:spcBef>
                <a:spcPts val="1600"/>
              </a:spcBef>
              <a:spcAft>
                <a:spcPts val="0"/>
              </a:spcAft>
              <a:buNone/>
            </a:pPr>
            <a:r>
              <a:rPr lang="en"/>
              <a:t>Four patterns of subtle bias, varying by race, ethnicity, appearance, etc.</a:t>
            </a:r>
            <a:endParaRPr/>
          </a:p>
          <a:p>
            <a:pPr indent="-381000" lvl="0" marL="457200" rtl="0" algn="l">
              <a:spcBef>
                <a:spcPts val="1600"/>
              </a:spcBef>
              <a:spcAft>
                <a:spcPts val="0"/>
              </a:spcAft>
              <a:buSzPts val="2400"/>
              <a:buAutoNum type="arabicPeriod"/>
            </a:pPr>
            <a:r>
              <a:rPr b="1" lang="en"/>
              <a:t>Prove-it-again</a:t>
            </a:r>
            <a:endParaRPr b="1"/>
          </a:p>
          <a:p>
            <a:pPr indent="-381000" lvl="0" marL="457200" rtl="0" algn="l">
              <a:spcBef>
                <a:spcPts val="0"/>
              </a:spcBef>
              <a:spcAft>
                <a:spcPts val="0"/>
              </a:spcAft>
              <a:buSzPts val="2400"/>
              <a:buAutoNum type="arabicPeriod"/>
            </a:pPr>
            <a:r>
              <a:rPr lang="en"/>
              <a:t>The Tightrope</a:t>
            </a:r>
            <a:endParaRPr/>
          </a:p>
          <a:p>
            <a:pPr indent="-381000" lvl="0" marL="457200" rtl="0" algn="l">
              <a:spcBef>
                <a:spcPts val="0"/>
              </a:spcBef>
              <a:spcAft>
                <a:spcPts val="0"/>
              </a:spcAft>
              <a:buSzPts val="2400"/>
              <a:buAutoNum type="arabicPeriod"/>
            </a:pPr>
            <a:r>
              <a:rPr lang="en"/>
              <a:t>The Maternal Wall</a:t>
            </a:r>
            <a:endParaRPr/>
          </a:p>
          <a:p>
            <a:pPr indent="-381000" lvl="0" marL="457200" rtl="0" algn="l">
              <a:spcBef>
                <a:spcPts val="0"/>
              </a:spcBef>
              <a:spcAft>
                <a:spcPts val="0"/>
              </a:spcAft>
              <a:buSzPts val="2400"/>
              <a:buAutoNum type="arabicPeriod"/>
            </a:pPr>
            <a:r>
              <a:rPr lang="en"/>
              <a:t>Tug-of-war</a:t>
            </a:r>
            <a:endParaRPr/>
          </a:p>
        </p:txBody>
      </p:sp>
      <p:pic>
        <p:nvPicPr>
          <p:cNvPr descr="wwww.jpg" id="482" name="Google Shape;482;p77"/>
          <p:cNvPicPr preferRelativeResize="0"/>
          <p:nvPr/>
        </p:nvPicPr>
        <p:blipFill>
          <a:blip r:embed="rId3">
            <a:alphaModFix/>
          </a:blip>
          <a:stretch>
            <a:fillRect/>
          </a:stretch>
        </p:blipFill>
        <p:spPr>
          <a:xfrm>
            <a:off x="7089213" y="1464325"/>
            <a:ext cx="1743075" cy="2628900"/>
          </a:xfrm>
          <a:prstGeom prst="rect">
            <a:avLst/>
          </a:prstGeom>
          <a:noFill/>
          <a:ln>
            <a:noFill/>
          </a:ln>
        </p:spPr>
      </p:pic>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6" name="Shape 486"/>
        <p:cNvGrpSpPr/>
        <p:nvPr/>
      </p:nvGrpSpPr>
      <p:grpSpPr>
        <a:xfrm>
          <a:off x="0" y="0"/>
          <a:ext cx="0" cy="0"/>
          <a:chOff x="0" y="0"/>
          <a:chExt cx="0" cy="0"/>
        </a:xfrm>
      </p:grpSpPr>
      <p:sp>
        <p:nvSpPr>
          <p:cNvPr id="487" name="Google Shape;487;p7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488" name="Google Shape;488;p78"/>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a:t>In your weekly team meetings, you notice that women don't speak nearly as often as men. When women do speak, you notice that they are interrupted more often than men.</a:t>
            </a:r>
            <a:endParaRPr i="1"/>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2" name="Shape 492"/>
        <p:cNvGrpSpPr/>
        <p:nvPr/>
      </p:nvGrpSpPr>
      <p:grpSpPr>
        <a:xfrm>
          <a:off x="0" y="0"/>
          <a:ext cx="0" cy="0"/>
          <a:chOff x="0" y="0"/>
          <a:chExt cx="0" cy="0"/>
        </a:xfrm>
      </p:grpSpPr>
      <p:sp>
        <p:nvSpPr>
          <p:cNvPr id="493" name="Google Shape;493;p7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Create psychological safety</a:t>
            </a:r>
            <a:endParaRPr/>
          </a:p>
        </p:txBody>
      </p:sp>
      <p:sp>
        <p:nvSpPr>
          <p:cNvPr id="494" name="Google Shape;494;p79"/>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Psychological safety means an environment in which people feel safe and take turns sharing information</a:t>
            </a:r>
            <a:endParaRPr/>
          </a:p>
          <a:p>
            <a:pPr indent="0" lvl="0" marL="0" rtl="0" algn="l">
              <a:spcBef>
                <a:spcPts val="1600"/>
              </a:spcBef>
              <a:spcAft>
                <a:spcPts val="0"/>
              </a:spcAft>
              <a:buNone/>
            </a:pPr>
            <a:r>
              <a:rPr lang="en"/>
              <a:t>Google study showed the most productive and profitable teams have psychological safety</a:t>
            </a:r>
            <a:endParaRPr/>
          </a:p>
          <a:p>
            <a:pPr indent="0" lvl="0" marL="0" rtl="0" algn="l">
              <a:spcBef>
                <a:spcPts val="1600"/>
              </a:spcBef>
              <a:spcAft>
                <a:spcPts val="0"/>
              </a:spcAft>
              <a:buNone/>
            </a:pPr>
            <a:r>
              <a:rPr lang="en"/>
              <a:t>Two elements: </a:t>
            </a:r>
            <a:r>
              <a:rPr b="1" lang="en"/>
              <a:t>sensitivity to others' feelings</a:t>
            </a:r>
            <a:r>
              <a:rPr lang="en"/>
              <a:t>, and </a:t>
            </a:r>
            <a:r>
              <a:rPr b="1" lang="en"/>
              <a:t>conversational turn-taking</a:t>
            </a:r>
            <a:endParaRPr/>
          </a:p>
          <a:p>
            <a:pPr indent="0" lvl="0" marL="0" rtl="0" algn="l">
              <a:spcBef>
                <a:spcPts val="1600"/>
              </a:spcBef>
              <a:spcAft>
                <a:spcPts val="0"/>
              </a:spcAft>
              <a:buNone/>
            </a:pPr>
            <a:r>
              <a:rPr b="1" lang="en" u="sng">
                <a:hlinkClick r:id="rId3"/>
              </a:rPr>
              <a:t>https://en.wikipedia.org/wiki/Psychological_safety</a:t>
            </a:r>
            <a:endParaRPr b="1"/>
          </a:p>
          <a:p>
            <a:pPr indent="0" lvl="0" marL="0" rtl="0" algn="l">
              <a:spcBef>
                <a:spcPts val="1600"/>
              </a:spcBef>
              <a:spcAft>
                <a:spcPts val="1600"/>
              </a:spcAft>
              <a:buNone/>
            </a:pPr>
            <a:r>
              <a:t/>
            </a:r>
            <a:endParaRPr sz="1800"/>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8" name="Shape 498"/>
        <p:cNvGrpSpPr/>
        <p:nvPr/>
      </p:nvGrpSpPr>
      <p:grpSpPr>
        <a:xfrm>
          <a:off x="0" y="0"/>
          <a:ext cx="0" cy="0"/>
          <a:chOff x="0" y="0"/>
          <a:chExt cx="0" cy="0"/>
        </a:xfrm>
      </p:grpSpPr>
      <p:sp>
        <p:nvSpPr>
          <p:cNvPr id="499" name="Google Shape;499;p8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How to create psychological safety?</a:t>
            </a:r>
            <a:endParaRPr/>
          </a:p>
        </p:txBody>
      </p:sp>
      <p:sp>
        <p:nvSpPr>
          <p:cNvPr id="500" name="Google Shape;500;p80"/>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More structure: agenda, moderator, reserved speaking time, hand signals to request speaking time, etc.</a:t>
            </a:r>
            <a:endParaRPr/>
          </a:p>
          <a:p>
            <a:pPr indent="0" lvl="0" marL="0" rtl="0" algn="l">
              <a:spcBef>
                <a:spcPts val="1600"/>
              </a:spcBef>
              <a:spcAft>
                <a:spcPts val="0"/>
              </a:spcAft>
              <a:buNone/>
            </a:pPr>
            <a:r>
              <a:rPr lang="en"/>
              <a:t>Praise and reward when quiet people speak up more</a:t>
            </a:r>
            <a:endParaRPr/>
          </a:p>
          <a:p>
            <a:pPr indent="0" lvl="0" marL="0" rtl="0" algn="l">
              <a:spcBef>
                <a:spcPts val="1600"/>
              </a:spcBef>
              <a:spcAft>
                <a:spcPts val="0"/>
              </a:spcAft>
              <a:buNone/>
            </a:pPr>
            <a:r>
              <a:rPr lang="en"/>
              <a:t>Discourage shaming, humiliation, dominance</a:t>
            </a:r>
            <a:endParaRPr/>
          </a:p>
          <a:p>
            <a:pPr indent="0" lvl="0" marL="0" rtl="0" algn="l">
              <a:spcBef>
                <a:spcPts val="1600"/>
              </a:spcBef>
              <a:spcAft>
                <a:spcPts val="1600"/>
              </a:spcAft>
              <a:buNone/>
            </a:pPr>
            <a:r>
              <a:rPr lang="en"/>
              <a:t>Reduce hierarchy (switch up who takes notes, change meeting leader, powerful person gets coffee, etc.)</a:t>
            </a:r>
            <a:endParaRPr/>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4" name="Shape 504"/>
        <p:cNvGrpSpPr/>
        <p:nvPr/>
      </p:nvGrpSpPr>
      <p:grpSpPr>
        <a:xfrm>
          <a:off x="0" y="0"/>
          <a:ext cx="0" cy="0"/>
          <a:chOff x="0" y="0"/>
          <a:chExt cx="0" cy="0"/>
        </a:xfrm>
      </p:grpSpPr>
      <p:sp>
        <p:nvSpPr>
          <p:cNvPr id="505" name="Google Shape;505;p81"/>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sz="2400"/>
              <a:t>A </a:t>
            </a:r>
            <a:r>
              <a:rPr lang="en"/>
              <a:t>woman of color</a:t>
            </a:r>
            <a:r>
              <a:rPr lang="en" sz="2400"/>
              <a:t> points out</a:t>
            </a:r>
            <a:r>
              <a:rPr lang="en"/>
              <a:t> </a:t>
            </a:r>
            <a:r>
              <a:rPr lang="en" sz="2400"/>
              <a:t>that a</a:t>
            </a:r>
            <a:r>
              <a:rPr lang="en"/>
              <a:t>n upcoming company-wide meeting</a:t>
            </a:r>
            <a:r>
              <a:rPr lang="en" sz="2400"/>
              <a:t> </a:t>
            </a:r>
            <a:r>
              <a:rPr lang="en"/>
              <a:t>will have</a:t>
            </a:r>
            <a:r>
              <a:rPr lang="en" sz="2400"/>
              <a:t> all white male </a:t>
            </a:r>
            <a:r>
              <a:rPr lang="en"/>
              <a:t>presenters</a:t>
            </a:r>
            <a:r>
              <a:rPr lang="en" sz="2400"/>
              <a:t>. Several other people criticize </a:t>
            </a:r>
            <a:r>
              <a:rPr lang="en"/>
              <a:t>their coworker </a:t>
            </a:r>
            <a:r>
              <a:rPr lang="en" sz="2400"/>
              <a:t>for being too abrasive, aggressive, loud, out of line, etc. </a:t>
            </a:r>
            <a:endParaRPr/>
          </a:p>
        </p:txBody>
      </p:sp>
      <p:sp>
        <p:nvSpPr>
          <p:cNvPr id="506" name="Google Shape;506;p8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a:p>
            <a:pPr indent="0" lvl="0" marL="0" rtl="0" algn="l">
              <a:spcBef>
                <a:spcPts val="0"/>
              </a:spcBef>
              <a:spcAft>
                <a:spcPts val="0"/>
              </a:spcAft>
              <a:buClr>
                <a:srgbClr val="000000"/>
              </a:buClr>
              <a:buSzPts val="1100"/>
              <a:buFont typeface="Arial"/>
              <a:buNone/>
            </a:pPr>
            <a:r>
              <a:t/>
            </a:r>
            <a:endParaRPr/>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0" name="Shape 510"/>
        <p:cNvGrpSpPr/>
        <p:nvPr/>
      </p:nvGrpSpPr>
      <p:grpSpPr>
        <a:xfrm>
          <a:off x="0" y="0"/>
          <a:ext cx="0" cy="0"/>
          <a:chOff x="0" y="0"/>
          <a:chExt cx="0" cy="0"/>
        </a:xfrm>
      </p:grpSpPr>
      <p:sp>
        <p:nvSpPr>
          <p:cNvPr id="511" name="Google Shape;511;p82"/>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tone policing/the “tone argument”</a:t>
            </a:r>
            <a:endParaRPr/>
          </a:p>
        </p:txBody>
      </p:sp>
      <p:sp>
        <p:nvSpPr>
          <p:cNvPr id="512" name="Google Shape;512;p82"/>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members of marginalized groups advocate for themselves or their ideas, it violates expectations that marginalized people should be submissive and quiet</a:t>
            </a:r>
            <a:endParaRPr/>
          </a:p>
          <a:p>
            <a:pPr indent="0" lvl="0" marL="0" rtl="0" algn="l">
              <a:spcBef>
                <a:spcPts val="1600"/>
              </a:spcBef>
              <a:spcAft>
                <a:spcPts val="0"/>
              </a:spcAft>
              <a:buNone/>
            </a:pPr>
            <a:r>
              <a:rPr lang="en"/>
              <a:t>The same behavior in a person with a lot of privilege may be described as "passionate" or "committed"</a:t>
            </a:r>
            <a:endParaRPr/>
          </a:p>
          <a:p>
            <a:pPr indent="0" lvl="0" marL="0" rtl="0" algn="l">
              <a:spcBef>
                <a:spcPts val="1600"/>
              </a:spcBef>
              <a:spcAft>
                <a:spcPts val="0"/>
              </a:spcAft>
              <a:buNone/>
            </a:pPr>
            <a:r>
              <a:rPr lang="en"/>
              <a:t>Tone policing often uses the word "tone"</a:t>
            </a:r>
            <a:endParaRPr/>
          </a:p>
          <a:p>
            <a:pPr indent="0" lvl="0" marL="0" rtl="0" algn="l">
              <a:spcBef>
                <a:spcPts val="1600"/>
              </a:spcBef>
              <a:spcAft>
                <a:spcPts val="1600"/>
              </a:spcAft>
              <a:buNone/>
            </a:pPr>
            <a:r>
              <a:rPr lang="en" u="sng">
                <a:hlinkClick r:id="rId3"/>
              </a:rPr>
              <a:t>https://en.wikipedia.org/wiki/Tone_policing</a:t>
            </a:r>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8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518" name="Google Shape;518;p83"/>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a:t>In your team's weekly meeting, you notice that the group often ends up agreeing with whatever the loudest, most persistent talker wants to do, even when most people think it is not the best solution.</a:t>
            </a:r>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2" name="Shape 522"/>
        <p:cNvGrpSpPr/>
        <p:nvPr/>
      </p:nvGrpSpPr>
      <p:grpSpPr>
        <a:xfrm>
          <a:off x="0" y="0"/>
          <a:ext cx="0" cy="0"/>
          <a:chOff x="0" y="0"/>
          <a:chExt cx="0" cy="0"/>
        </a:xfrm>
      </p:grpSpPr>
      <p:sp>
        <p:nvSpPr>
          <p:cNvPr id="523" name="Google Shape;523;p8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Create psychological safety</a:t>
            </a:r>
            <a:endParaRPr/>
          </a:p>
        </p:txBody>
      </p:sp>
      <p:sp>
        <p:nvSpPr>
          <p:cNvPr id="524" name="Google Shape;524;p8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Psychological safety means an environment in which people take turns sharing information</a:t>
            </a:r>
            <a:endParaRPr/>
          </a:p>
          <a:p>
            <a:pPr indent="0" lvl="0" marL="0" rtl="0" algn="l">
              <a:spcBef>
                <a:spcPts val="1600"/>
              </a:spcBef>
              <a:spcAft>
                <a:spcPts val="0"/>
              </a:spcAft>
              <a:buNone/>
            </a:pPr>
            <a:r>
              <a:rPr lang="en"/>
              <a:t>Google study showed the most productive and profitable teams have psychological safety</a:t>
            </a:r>
            <a:endParaRPr/>
          </a:p>
          <a:p>
            <a:pPr indent="0" lvl="0" marL="0" rtl="0" algn="l">
              <a:spcBef>
                <a:spcPts val="1600"/>
              </a:spcBef>
              <a:spcAft>
                <a:spcPts val="0"/>
              </a:spcAft>
              <a:buNone/>
            </a:pPr>
            <a:r>
              <a:rPr lang="en"/>
              <a:t>Two elements: sensitivity to others' feelings, and conversational turn-taking (equal speaking time)</a:t>
            </a:r>
            <a:endParaRPr/>
          </a:p>
          <a:p>
            <a:pPr indent="0" lvl="0" marL="0" rtl="0" algn="l">
              <a:spcBef>
                <a:spcPts val="1600"/>
              </a:spcBef>
              <a:spcAft>
                <a:spcPts val="1600"/>
              </a:spcAft>
              <a:buNone/>
            </a:pPr>
            <a:r>
              <a:rPr b="1" lang="en" u="sng">
                <a:hlinkClick r:id="rId3"/>
              </a:rPr>
              <a:t>https://en.wikipedia.org/wiki/Psychological_safety</a:t>
            </a:r>
            <a:endParaRPr sz="1800"/>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8" name="Shape 528"/>
        <p:cNvGrpSpPr/>
        <p:nvPr/>
      </p:nvGrpSpPr>
      <p:grpSpPr>
        <a:xfrm>
          <a:off x="0" y="0"/>
          <a:ext cx="0" cy="0"/>
          <a:chOff x="0" y="0"/>
          <a:chExt cx="0" cy="0"/>
        </a:xfrm>
      </p:grpSpPr>
      <p:sp>
        <p:nvSpPr>
          <p:cNvPr id="529" name="Google Shape;529;p8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530" name="Google Shape;530;p85"/>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a:t>On a Slack channel with about 50 people, a co-worker is talking about a badly implemented software feature. They write, "That's so ghetto," followed by a smiling face emoji.</a:t>
            </a:r>
            <a:endParaRPr/>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4" name="Shape 534"/>
        <p:cNvGrpSpPr/>
        <p:nvPr/>
      </p:nvGrpSpPr>
      <p:grpSpPr>
        <a:xfrm>
          <a:off x="0" y="0"/>
          <a:ext cx="0" cy="0"/>
          <a:chOff x="0" y="0"/>
          <a:chExt cx="0" cy="0"/>
        </a:xfrm>
      </p:grpSpPr>
      <p:sp>
        <p:nvSpPr>
          <p:cNvPr id="535" name="Google Shape;535;p8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Have a concise code of conduct with examples</a:t>
            </a:r>
            <a:endParaRPr/>
          </a:p>
        </p:txBody>
      </p:sp>
      <p:sp>
        <p:nvSpPr>
          <p:cNvPr id="536" name="Google Shape;536;p86"/>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Have a short, clear, concise code of conduct that focuses on what </a:t>
            </a:r>
            <a:r>
              <a:rPr b="1" lang="en"/>
              <a:t>not</a:t>
            </a:r>
            <a:r>
              <a:rPr lang="en"/>
              <a:t> to do</a:t>
            </a:r>
            <a:endParaRPr/>
          </a:p>
          <a:p>
            <a:pPr indent="0" lvl="0" marL="0" rtl="0" algn="l">
              <a:spcBef>
                <a:spcPts val="1600"/>
              </a:spcBef>
              <a:spcAft>
                <a:spcPts val="0"/>
              </a:spcAft>
              <a:buNone/>
            </a:pPr>
            <a:r>
              <a:rPr lang="en"/>
              <a:t>Specifically list common forms of oppression</a:t>
            </a:r>
            <a:endParaRPr/>
          </a:p>
          <a:p>
            <a:pPr indent="0" lvl="0" marL="0" rtl="0" algn="l">
              <a:spcBef>
                <a:spcPts val="1600"/>
              </a:spcBef>
              <a:spcAft>
                <a:spcPts val="0"/>
              </a:spcAft>
              <a:buNone/>
            </a:pPr>
            <a:r>
              <a:rPr lang="en"/>
              <a:t>Put everything else (values, how to be inclusive, etc.) in separate documents</a:t>
            </a:r>
            <a:endParaRPr/>
          </a:p>
          <a:p>
            <a:pPr indent="0" lvl="0" marL="0" rtl="0" algn="l">
              <a:spcBef>
                <a:spcPts val="1600"/>
              </a:spcBef>
              <a:spcAft>
                <a:spcPts val="0"/>
              </a:spcAft>
              <a:buNone/>
            </a:pPr>
            <a:r>
              <a:rPr lang="en"/>
              <a:t>Hand over any dispute over CoC violations to an expert</a:t>
            </a:r>
            <a:endParaRPr/>
          </a:p>
          <a:p>
            <a:pPr indent="0" lvl="0" marL="0" rtl="0" algn="l">
              <a:spcBef>
                <a:spcPts val="1600"/>
              </a:spcBef>
              <a:spcAft>
                <a:spcPts val="1600"/>
              </a:spcAft>
              <a:buNone/>
            </a:pPr>
            <a:r>
              <a:rPr lang="en" u="sng">
                <a:hlinkClick r:id="rId3"/>
              </a:rPr>
              <a:t>https://frameshiftconsulting.com/code-of-conduct-book/</a:t>
            </a:r>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0" name="Shape 540"/>
        <p:cNvGrpSpPr/>
        <p:nvPr/>
      </p:nvGrpSpPr>
      <p:grpSpPr>
        <a:xfrm>
          <a:off x="0" y="0"/>
          <a:ext cx="0" cy="0"/>
          <a:chOff x="0" y="0"/>
          <a:chExt cx="0" cy="0"/>
        </a:xfrm>
      </p:grpSpPr>
      <p:sp>
        <p:nvSpPr>
          <p:cNvPr id="541" name="Google Shape;541;p8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542" name="Google Shape;542;p87"/>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a:t>You are one of the interviewers for a person applying to an operations position. You notice that their resume says they graduated from university 20 years before anyone else on the team. In the hiring discussion, a coworker says, "I worry that they won't be able to keep up with the rest of us."</a:t>
            </a:r>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6" name="Shape 546"/>
        <p:cNvGrpSpPr/>
        <p:nvPr/>
      </p:nvGrpSpPr>
      <p:grpSpPr>
        <a:xfrm>
          <a:off x="0" y="0"/>
          <a:ext cx="0" cy="0"/>
          <a:chOff x="0" y="0"/>
          <a:chExt cx="0" cy="0"/>
        </a:xfrm>
      </p:grpSpPr>
      <p:sp>
        <p:nvSpPr>
          <p:cNvPr id="547" name="Google Shape;547;p8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Bias interrupters</a:t>
            </a:r>
            <a:endParaRPr/>
          </a:p>
        </p:txBody>
      </p:sp>
      <p:sp>
        <p:nvSpPr>
          <p:cNvPr id="548" name="Google Shape;548;p88"/>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 step process from UC Hastings WorkLife Law Center</a:t>
            </a:r>
            <a:endParaRPr/>
          </a:p>
          <a:p>
            <a:pPr indent="-381000" lvl="0" marL="457200" rtl="0" algn="l">
              <a:lnSpc>
                <a:spcPct val="150000"/>
              </a:lnSpc>
              <a:spcBef>
                <a:spcPts val="1600"/>
              </a:spcBef>
              <a:spcAft>
                <a:spcPts val="0"/>
              </a:spcAft>
              <a:buSzPts val="2400"/>
              <a:buAutoNum type="arabicPeriod"/>
            </a:pPr>
            <a:r>
              <a:rPr lang="en"/>
              <a:t>Use metrics</a:t>
            </a:r>
            <a:endParaRPr/>
          </a:p>
          <a:p>
            <a:pPr indent="-381000" lvl="0" marL="457200" rtl="0" algn="l">
              <a:lnSpc>
                <a:spcPct val="150000"/>
              </a:lnSpc>
              <a:spcBef>
                <a:spcPts val="0"/>
              </a:spcBef>
              <a:spcAft>
                <a:spcPts val="0"/>
              </a:spcAft>
              <a:buSzPts val="2400"/>
              <a:buAutoNum type="arabicPeriod"/>
            </a:pPr>
            <a:r>
              <a:rPr lang="en"/>
              <a:t>Implement bias interrupters</a:t>
            </a:r>
            <a:endParaRPr/>
          </a:p>
          <a:p>
            <a:pPr indent="-381000" lvl="0" marL="457200" rtl="0" algn="l">
              <a:lnSpc>
                <a:spcPct val="150000"/>
              </a:lnSpc>
              <a:spcBef>
                <a:spcPts val="0"/>
              </a:spcBef>
              <a:spcAft>
                <a:spcPts val="0"/>
              </a:spcAft>
              <a:buSzPts val="2400"/>
              <a:buAutoNum type="arabicPeriod"/>
            </a:pPr>
            <a:r>
              <a:rPr lang="en"/>
              <a:t>Repeat as needed</a:t>
            </a:r>
            <a:endParaRPr/>
          </a:p>
          <a:p>
            <a:pPr indent="0" lvl="0" marL="0" rtl="0" algn="l">
              <a:spcBef>
                <a:spcPts val="1600"/>
              </a:spcBef>
              <a:spcAft>
                <a:spcPts val="0"/>
              </a:spcAft>
              <a:buNone/>
            </a:pPr>
            <a:r>
              <a:rPr lang="en"/>
              <a:t>Detailed list of bias interrupters for workplace systems:</a:t>
            </a:r>
            <a:endParaRPr/>
          </a:p>
          <a:p>
            <a:pPr indent="0" lvl="0" marL="0" rtl="0" algn="l">
              <a:spcBef>
                <a:spcPts val="1600"/>
              </a:spcBef>
              <a:spcAft>
                <a:spcPts val="1600"/>
              </a:spcAft>
              <a:buNone/>
            </a:pPr>
            <a:r>
              <a:rPr b="1" lang="en" u="sng">
                <a:hlinkClick r:id="rId3"/>
              </a:rPr>
              <a:t>http://biasinterrupters.org/</a:t>
            </a:r>
            <a:endParaRPr b="1"/>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sp>
        <p:nvSpPr>
          <p:cNvPr id="553" name="Google Shape;553;p8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554" name="Google Shape;554;p89"/>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a:t>In social spaces at work, like work parties and online social chat channels, you notice that men speak far more often than women. When you ask women why they speak less, they note that women generally have less power in your company hierarchy and men with more power strongly influence the topic of conversation.</a:t>
            </a:r>
            <a:endParaRPr/>
          </a:p>
        </p:txBody>
      </p:sp>
      <p:sp>
        <p:nvSpPr>
          <p:cNvPr id="555" name="Google Shape;555;p89"/>
          <p:cNvSpPr txBox="1"/>
          <p:nvPr/>
        </p:nvSpPr>
        <p:spPr>
          <a:xfrm>
            <a:off x="8634850" y="4665325"/>
            <a:ext cx="332400" cy="3222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dk1"/>
                </a:solidFill>
                <a:latin typeface="Open Sans"/>
                <a:ea typeface="Open Sans"/>
                <a:cs typeface="Open Sans"/>
                <a:sym typeface="Open Sans"/>
              </a:rPr>
              <a:t>k</a:t>
            </a:r>
            <a:endParaRPr>
              <a:solidFill>
                <a:schemeClr val="dk1"/>
              </a:solidFill>
              <a:latin typeface="Open Sans"/>
              <a:ea typeface="Open Sans"/>
              <a:cs typeface="Open Sans"/>
              <a:sym typeface="Open Sans"/>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sp>
        <p:nvSpPr>
          <p:cNvPr id="560" name="Google Shape;560;p9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Be welcoming and redistribute power</a:t>
            </a:r>
            <a:endParaRPr/>
          </a:p>
        </p:txBody>
      </p:sp>
      <p:sp>
        <p:nvSpPr>
          <p:cNvPr id="561" name="Google Shape;561;p90"/>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People with more power can express interest and encourage follow-up: "That's interesting!" "Tell me more" "Thank you for bringing up that important topic"</a:t>
            </a:r>
            <a:endParaRPr/>
          </a:p>
          <a:p>
            <a:pPr indent="0" lvl="0" marL="0" rtl="0" algn="l">
              <a:spcBef>
                <a:spcPts val="1600"/>
              </a:spcBef>
              <a:spcAft>
                <a:spcPts val="0"/>
              </a:spcAft>
              <a:buNone/>
            </a:pPr>
            <a:r>
              <a:rPr lang="en"/>
              <a:t>Automatic measurement can inform people privately if they are taking up more space than average, or as a group</a:t>
            </a:r>
            <a:endParaRPr/>
          </a:p>
          <a:p>
            <a:pPr indent="0" lvl="0" marL="0" rtl="0" algn="l">
              <a:spcBef>
                <a:spcPts val="1600"/>
              </a:spcBef>
              <a:spcAft>
                <a:spcPts val="1600"/>
              </a:spcAft>
              <a:buNone/>
            </a:pPr>
            <a:r>
              <a:rPr lang="en"/>
              <a:t>Giving more power and influence to care and maintenance functions can change the power balance positively </a:t>
            </a:r>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sp>
        <p:nvSpPr>
          <p:cNvPr id="566" name="Google Shape;566;p9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567" name="Google Shape;567;p91"/>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a:t>Your team announces that the next team-building offsite activity will be playing laser tag.</a:t>
            </a:r>
            <a:endParaRPr/>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1" name="Shape 571"/>
        <p:cNvGrpSpPr/>
        <p:nvPr/>
      </p:nvGrpSpPr>
      <p:grpSpPr>
        <a:xfrm>
          <a:off x="0" y="0"/>
          <a:ext cx="0" cy="0"/>
          <a:chOff x="0" y="0"/>
          <a:chExt cx="0" cy="0"/>
        </a:xfrm>
      </p:grpSpPr>
      <p:sp>
        <p:nvSpPr>
          <p:cNvPr id="572" name="Google Shape;572;p92"/>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Inclusive offsites</a:t>
            </a:r>
            <a:endParaRPr/>
          </a:p>
        </p:txBody>
      </p:sp>
      <p:sp>
        <p:nvSpPr>
          <p:cNvPr id="573" name="Google Shape;573;p92"/>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Design your offsite meetings to be inclusive</a:t>
            </a:r>
            <a:endParaRPr/>
          </a:p>
          <a:p>
            <a:pPr indent="0" lvl="0" marL="0" rtl="0" algn="l">
              <a:spcBef>
                <a:spcPts val="1600"/>
              </a:spcBef>
              <a:spcAft>
                <a:spcPts val="0"/>
              </a:spcAft>
              <a:buNone/>
            </a:pPr>
            <a:r>
              <a:rPr lang="en"/>
              <a:t>Make a list of marginalized groups and spend time researching how each might feel left out</a:t>
            </a:r>
            <a:endParaRPr/>
          </a:p>
          <a:p>
            <a:pPr indent="0" lvl="0" marL="0" rtl="0" algn="l">
              <a:spcBef>
                <a:spcPts val="1600"/>
              </a:spcBef>
              <a:spcAft>
                <a:spcPts val="0"/>
              </a:spcAft>
              <a:buNone/>
            </a:pPr>
            <a:r>
              <a:rPr lang="en"/>
              <a:t>Lists of more inclusive and less inclusive offsites here:</a:t>
            </a:r>
            <a:endParaRPr/>
          </a:p>
          <a:p>
            <a:pPr indent="0" lvl="0" marL="0" rtl="0" algn="l">
              <a:spcBef>
                <a:spcPts val="1600"/>
              </a:spcBef>
              <a:spcAft>
                <a:spcPts val="0"/>
              </a:spcAft>
              <a:buNone/>
            </a:pPr>
            <a:r>
              <a:rPr lang="en" u="sng">
                <a:hlinkClick r:id="rId3"/>
              </a:rPr>
              <a:t>https://geekfeminism.wikia.com/wiki/Inclusive_offsites</a:t>
            </a:r>
            <a:endParaRPr/>
          </a:p>
          <a:p>
            <a:pPr indent="0" lvl="0" marL="0" rtl="0" algn="l">
              <a:spcBef>
                <a:spcPts val="1600"/>
              </a:spcBef>
              <a:spcAft>
                <a:spcPts val="1600"/>
              </a:spcAft>
              <a:buNone/>
            </a:pPr>
            <a:r>
              <a:t/>
            </a:r>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93"/>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579" name="Google Shape;579;p93"/>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a:t>You are part of the performance review process and see a lot of feedback for other employees. The feedback for several women include comments like "Needs to work on her communication style," or "too aggressive." Many fewer men's reviews have the same problems.</a:t>
            </a:r>
            <a:endParaRPr>
              <a:solidFill>
                <a:srgbClr val="695D46"/>
              </a:solidFill>
            </a:endParaRPr>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3" name="Shape 583"/>
        <p:cNvGrpSpPr/>
        <p:nvPr/>
      </p:nvGrpSpPr>
      <p:grpSpPr>
        <a:xfrm>
          <a:off x="0" y="0"/>
          <a:ext cx="0" cy="0"/>
          <a:chOff x="0" y="0"/>
          <a:chExt cx="0" cy="0"/>
        </a:xfrm>
      </p:grpSpPr>
      <p:sp>
        <p:nvSpPr>
          <p:cNvPr id="584" name="Google Shape;584;p94"/>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Hint: it’s not the women</a:t>
            </a:r>
            <a:endParaRPr/>
          </a:p>
        </p:txBody>
      </p:sp>
      <p:sp>
        <p:nvSpPr>
          <p:cNvPr id="585" name="Google Shape;585;p94"/>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a:solidFill>
                  <a:srgbClr val="695D46"/>
                </a:solidFill>
              </a:rPr>
              <a:t>"When we analyzed a sample of performance evaluations of men and women across three high-tech companies and a professional services firm, we found that women consistently received less feedback tied to business outcomes. [...] 76% of references to being "too aggressive" happened in women’s reviews, versus 24% in men’s."</a:t>
            </a:r>
            <a:endParaRPr>
              <a:solidFill>
                <a:srgbClr val="695D46"/>
              </a:solidFill>
            </a:endParaRPr>
          </a:p>
          <a:p>
            <a:pPr indent="0" lvl="0" marL="0" rtl="0" algn="l">
              <a:lnSpc>
                <a:spcPct val="115000"/>
              </a:lnSpc>
              <a:spcBef>
                <a:spcPts val="1600"/>
              </a:spcBef>
              <a:spcAft>
                <a:spcPts val="0"/>
              </a:spcAft>
              <a:buNone/>
            </a:pPr>
            <a:r>
              <a:rPr lang="en" sz="1800">
                <a:solidFill>
                  <a:srgbClr val="695D46"/>
                </a:solidFill>
              </a:rPr>
              <a:t>Shelley Correll and Caroline Simard, https://hbr.org/2016/04/research-vague-feedback-is-holding-women-back</a:t>
            </a:r>
            <a:endParaRPr sz="1800">
              <a:solidFill>
                <a:srgbClr val="695D46"/>
              </a:solidFill>
            </a:endParaRPr>
          </a:p>
          <a:p>
            <a:pPr indent="0" lvl="0" marL="0" rtl="0" algn="l">
              <a:spcBef>
                <a:spcPts val="1600"/>
              </a:spcBef>
              <a:spcAft>
                <a:spcPts val="1600"/>
              </a:spcAft>
              <a:buNone/>
            </a:pPr>
            <a:r>
              <a:t/>
            </a:r>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9" name="Shape 589"/>
        <p:cNvGrpSpPr/>
        <p:nvPr/>
      </p:nvGrpSpPr>
      <p:grpSpPr>
        <a:xfrm>
          <a:off x="0" y="0"/>
          <a:ext cx="0" cy="0"/>
          <a:chOff x="0" y="0"/>
          <a:chExt cx="0" cy="0"/>
        </a:xfrm>
      </p:grpSpPr>
      <p:sp>
        <p:nvSpPr>
          <p:cNvPr id="590" name="Google Shape;590;p95"/>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Bias interrupters</a:t>
            </a:r>
            <a:endParaRPr/>
          </a:p>
        </p:txBody>
      </p:sp>
      <p:sp>
        <p:nvSpPr>
          <p:cNvPr id="591" name="Google Shape;591;p95"/>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 step process from UC Hastings WorkLife Law Center</a:t>
            </a:r>
            <a:endParaRPr/>
          </a:p>
          <a:p>
            <a:pPr indent="-381000" lvl="0" marL="457200" rtl="0" algn="l">
              <a:lnSpc>
                <a:spcPct val="150000"/>
              </a:lnSpc>
              <a:spcBef>
                <a:spcPts val="1600"/>
              </a:spcBef>
              <a:spcAft>
                <a:spcPts val="0"/>
              </a:spcAft>
              <a:buSzPts val="2400"/>
              <a:buAutoNum type="arabicPeriod"/>
            </a:pPr>
            <a:r>
              <a:rPr lang="en"/>
              <a:t>Use metrics</a:t>
            </a:r>
            <a:endParaRPr/>
          </a:p>
          <a:p>
            <a:pPr indent="-381000" lvl="0" marL="457200" rtl="0" algn="l">
              <a:lnSpc>
                <a:spcPct val="150000"/>
              </a:lnSpc>
              <a:spcBef>
                <a:spcPts val="0"/>
              </a:spcBef>
              <a:spcAft>
                <a:spcPts val="0"/>
              </a:spcAft>
              <a:buSzPts val="2400"/>
              <a:buAutoNum type="arabicPeriod"/>
            </a:pPr>
            <a:r>
              <a:rPr lang="en"/>
              <a:t>Implement bias interrupters</a:t>
            </a:r>
            <a:endParaRPr/>
          </a:p>
          <a:p>
            <a:pPr indent="-381000" lvl="0" marL="457200" rtl="0" algn="l">
              <a:lnSpc>
                <a:spcPct val="150000"/>
              </a:lnSpc>
              <a:spcBef>
                <a:spcPts val="0"/>
              </a:spcBef>
              <a:spcAft>
                <a:spcPts val="0"/>
              </a:spcAft>
              <a:buSzPts val="2400"/>
              <a:buAutoNum type="arabicPeriod"/>
            </a:pPr>
            <a:r>
              <a:rPr lang="en"/>
              <a:t>Repeat as needed</a:t>
            </a:r>
            <a:endParaRPr/>
          </a:p>
          <a:p>
            <a:pPr indent="0" lvl="0" marL="0" rtl="0" algn="l">
              <a:spcBef>
                <a:spcPts val="1600"/>
              </a:spcBef>
              <a:spcAft>
                <a:spcPts val="0"/>
              </a:spcAft>
              <a:buNone/>
            </a:pPr>
            <a:r>
              <a:rPr lang="en"/>
              <a:t>Detailed list of bias interrupters for workplace systems:</a:t>
            </a:r>
            <a:endParaRPr/>
          </a:p>
          <a:p>
            <a:pPr indent="0" lvl="0" marL="0" rtl="0" algn="l">
              <a:spcBef>
                <a:spcPts val="1600"/>
              </a:spcBef>
              <a:spcAft>
                <a:spcPts val="1600"/>
              </a:spcAft>
              <a:buNone/>
            </a:pPr>
            <a:r>
              <a:rPr b="1" lang="en" u="sng">
                <a:hlinkClick r:id="rId3"/>
              </a:rPr>
              <a:t>http://biasinterrupters.org/</a:t>
            </a:r>
            <a:endParaRPr b="1"/>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5" name="Shape 595"/>
        <p:cNvGrpSpPr/>
        <p:nvPr/>
      </p:nvGrpSpPr>
      <p:grpSpPr>
        <a:xfrm>
          <a:off x="0" y="0"/>
          <a:ext cx="0" cy="0"/>
          <a:chOff x="0" y="0"/>
          <a:chExt cx="0" cy="0"/>
        </a:xfrm>
      </p:grpSpPr>
      <p:sp>
        <p:nvSpPr>
          <p:cNvPr id="596" name="Google Shape;596;p96"/>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597" name="Google Shape;597;p96"/>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0"/>
              </a:spcAft>
              <a:buNone/>
            </a:pPr>
            <a:r>
              <a:rPr lang="en"/>
              <a:t>On a company mailing list, someone writes “How would you explain this [technical thing] to your grandmother?”</a:t>
            </a:r>
            <a:endParaRPr sz="2400"/>
          </a:p>
          <a:p>
            <a:pPr indent="0" lvl="0" marL="0" rtl="0" algn="l">
              <a:spcBef>
                <a:spcPts val="1600"/>
              </a:spcBef>
              <a:spcAft>
                <a:spcPts val="1600"/>
              </a:spcAft>
              <a:buNone/>
            </a:pPr>
            <a:r>
              <a:t/>
            </a:r>
            <a:endParaRPr sz="1800"/>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97"/>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Charles' Rules of Argument</a:t>
            </a:r>
            <a:endParaRPr/>
          </a:p>
          <a:p>
            <a:pPr indent="0" lvl="0" marL="0" rtl="0" algn="l">
              <a:spcBef>
                <a:spcPts val="0"/>
              </a:spcBef>
              <a:spcAft>
                <a:spcPts val="0"/>
              </a:spcAft>
              <a:buNone/>
            </a:pPr>
            <a:r>
              <a:t/>
            </a:r>
            <a:endParaRPr/>
          </a:p>
        </p:txBody>
      </p:sp>
      <p:sp>
        <p:nvSpPr>
          <p:cNvPr id="603" name="Google Shape;603;p97"/>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381000" lvl="0" marL="457200" rtl="0" algn="l">
              <a:spcBef>
                <a:spcPts val="0"/>
              </a:spcBef>
              <a:spcAft>
                <a:spcPts val="0"/>
              </a:spcAft>
              <a:buSzPts val="2400"/>
              <a:buAutoNum type="arabicPeriod"/>
            </a:pPr>
            <a:r>
              <a:rPr lang="en"/>
              <a:t>Don't go looking for an argument</a:t>
            </a:r>
            <a:endParaRPr/>
          </a:p>
          <a:p>
            <a:pPr indent="-381000" lvl="0" marL="457200" rtl="0" algn="l">
              <a:spcBef>
                <a:spcPts val="0"/>
              </a:spcBef>
              <a:spcAft>
                <a:spcPts val="0"/>
              </a:spcAft>
              <a:buSzPts val="2400"/>
              <a:buAutoNum type="arabicPeriod"/>
            </a:pPr>
            <a:r>
              <a:rPr lang="en"/>
              <a:t>State your position once, speaking to the audience</a:t>
            </a:r>
            <a:endParaRPr/>
          </a:p>
          <a:p>
            <a:pPr indent="-381000" lvl="0" marL="457200" rtl="0" algn="l">
              <a:spcBef>
                <a:spcPts val="0"/>
              </a:spcBef>
              <a:spcAft>
                <a:spcPts val="0"/>
              </a:spcAft>
              <a:buSzPts val="2400"/>
              <a:buAutoNum type="arabicPeriod"/>
            </a:pPr>
            <a:r>
              <a:rPr lang="en"/>
              <a:t>Wait for absurd replies</a:t>
            </a:r>
            <a:endParaRPr/>
          </a:p>
          <a:p>
            <a:pPr indent="-381000" lvl="0" marL="457200" rtl="0" algn="l">
              <a:spcBef>
                <a:spcPts val="0"/>
              </a:spcBef>
              <a:spcAft>
                <a:spcPts val="0"/>
              </a:spcAft>
              <a:buSzPts val="2400"/>
              <a:buAutoNum type="arabicPeriod"/>
            </a:pPr>
            <a:r>
              <a:rPr lang="en"/>
              <a:t>Reply one more time to correct any misunderstandings of your first statement</a:t>
            </a:r>
            <a:endParaRPr/>
          </a:p>
          <a:p>
            <a:pPr indent="-381000" lvl="0" marL="457200" rtl="0" algn="l">
              <a:spcBef>
                <a:spcPts val="0"/>
              </a:spcBef>
              <a:spcAft>
                <a:spcPts val="0"/>
              </a:spcAft>
              <a:buSzPts val="2400"/>
              <a:buAutoNum type="arabicPeriod"/>
            </a:pPr>
            <a:r>
              <a:rPr lang="en"/>
              <a:t>Do not reply again</a:t>
            </a:r>
            <a:endParaRPr/>
          </a:p>
          <a:p>
            <a:pPr indent="-381000" lvl="0" marL="457200" rtl="0" algn="l">
              <a:spcBef>
                <a:spcPts val="0"/>
              </a:spcBef>
              <a:spcAft>
                <a:spcPts val="0"/>
              </a:spcAft>
              <a:buSzPts val="2400"/>
              <a:buAutoNum type="arabicPeriod"/>
            </a:pPr>
            <a:r>
              <a:rPr lang="en"/>
              <a:t>Spend time doing something fun instead</a:t>
            </a:r>
            <a:endParaRPr/>
          </a:p>
          <a:p>
            <a:pPr indent="0" lvl="0" marL="0" rtl="0" algn="l">
              <a:spcBef>
                <a:spcPts val="1600"/>
              </a:spcBef>
              <a:spcAft>
                <a:spcPts val="1600"/>
              </a:spcAft>
              <a:buNone/>
            </a:pPr>
            <a:r>
              <a:rPr lang="en" sz="1800" u="sng">
                <a:hlinkClick r:id="rId3"/>
              </a:rPr>
              <a:t>https://hypatia.ca/2014/09/13/charles-rules-of-argument-the-short-version/</a:t>
            </a:r>
            <a:endParaRPr sz="1800"/>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7" name="Shape 607"/>
        <p:cNvGrpSpPr/>
        <p:nvPr/>
      </p:nvGrpSpPr>
      <p:grpSpPr>
        <a:xfrm>
          <a:off x="0" y="0"/>
          <a:ext cx="0" cy="0"/>
          <a:chOff x="0" y="0"/>
          <a:chExt cx="0" cy="0"/>
        </a:xfrm>
      </p:grpSpPr>
      <p:sp>
        <p:nvSpPr>
          <p:cNvPr id="608" name="Google Shape;608;p98"/>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609" name="Google Shape;609;p98"/>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a:t>On a company Slack channel, a co-worker responds to a suggestion of yours with, "That's so gay!" and a smiley  face emoji.</a:t>
            </a:r>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99"/>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Have a concise code of conduct with examples</a:t>
            </a:r>
            <a:endParaRPr/>
          </a:p>
        </p:txBody>
      </p:sp>
      <p:sp>
        <p:nvSpPr>
          <p:cNvPr id="615" name="Google Shape;615;p99"/>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Have a short, clear, concise code of conduct that focuses on what </a:t>
            </a:r>
            <a:r>
              <a:rPr b="1" lang="en"/>
              <a:t>not</a:t>
            </a:r>
            <a:r>
              <a:rPr lang="en"/>
              <a:t> to do</a:t>
            </a:r>
            <a:endParaRPr/>
          </a:p>
          <a:p>
            <a:pPr indent="0" lvl="0" marL="0" rtl="0" algn="l">
              <a:spcBef>
                <a:spcPts val="1600"/>
              </a:spcBef>
              <a:spcAft>
                <a:spcPts val="0"/>
              </a:spcAft>
              <a:buNone/>
            </a:pPr>
            <a:r>
              <a:rPr lang="en"/>
              <a:t>Specifically list common forms of oppression</a:t>
            </a:r>
            <a:endParaRPr/>
          </a:p>
          <a:p>
            <a:pPr indent="0" lvl="0" marL="0" rtl="0" algn="l">
              <a:spcBef>
                <a:spcPts val="1600"/>
              </a:spcBef>
              <a:spcAft>
                <a:spcPts val="0"/>
              </a:spcAft>
              <a:buNone/>
            </a:pPr>
            <a:r>
              <a:rPr lang="en"/>
              <a:t>Put everything else (values, how to be inclusive, etc.) in separate documents</a:t>
            </a:r>
            <a:endParaRPr/>
          </a:p>
          <a:p>
            <a:pPr indent="0" lvl="0" marL="0" rtl="0" algn="l">
              <a:spcBef>
                <a:spcPts val="1600"/>
              </a:spcBef>
              <a:spcAft>
                <a:spcPts val="0"/>
              </a:spcAft>
              <a:buNone/>
            </a:pPr>
            <a:r>
              <a:rPr lang="en"/>
              <a:t>Hand over any dispute over CoC violations to an expert</a:t>
            </a:r>
            <a:endParaRPr/>
          </a:p>
          <a:p>
            <a:pPr indent="0" lvl="0" marL="0" rtl="0" algn="l">
              <a:spcBef>
                <a:spcPts val="1600"/>
              </a:spcBef>
              <a:spcAft>
                <a:spcPts val="1600"/>
              </a:spcAft>
              <a:buNone/>
            </a:pPr>
            <a:r>
              <a:rPr lang="en" u="sng">
                <a:hlinkClick r:id="rId3"/>
              </a:rPr>
              <a:t>https://frameshiftconsulting.com/code-of-conduct-book/</a:t>
            </a:r>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9" name="Shape 619"/>
        <p:cNvGrpSpPr/>
        <p:nvPr/>
      </p:nvGrpSpPr>
      <p:grpSpPr>
        <a:xfrm>
          <a:off x="0" y="0"/>
          <a:ext cx="0" cy="0"/>
          <a:chOff x="0" y="0"/>
          <a:chExt cx="0" cy="0"/>
        </a:xfrm>
      </p:grpSpPr>
      <p:sp>
        <p:nvSpPr>
          <p:cNvPr id="620" name="Google Shape;620;p100"/>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Scenario: What could an ally do?</a:t>
            </a:r>
            <a:endParaRPr/>
          </a:p>
        </p:txBody>
      </p:sp>
      <p:sp>
        <p:nvSpPr>
          <p:cNvPr id="621" name="Google Shape;621;p100"/>
          <p:cNvSpPr txBox="1"/>
          <p:nvPr>
            <p:ph idx="1" type="body"/>
          </p:nvPr>
        </p:nvSpPr>
        <p:spPr>
          <a:xfrm>
            <a:off x="311700" y="1266325"/>
            <a:ext cx="8520600" cy="3302700"/>
          </a:xfrm>
          <a:prstGeom prst="rect">
            <a:avLst/>
          </a:prstGeom>
        </p:spPr>
        <p:txBody>
          <a:bodyPr anchorCtr="0" anchor="ctr" bIns="91425" lIns="91425" spcFirstLastPara="1" rIns="91425" wrap="square" tIns="91425">
            <a:noAutofit/>
          </a:bodyPr>
          <a:lstStyle/>
          <a:p>
            <a:pPr indent="0" lvl="0" marL="457200" rtl="0" algn="l">
              <a:spcBef>
                <a:spcPts val="0"/>
              </a:spcBef>
              <a:spcAft>
                <a:spcPts val="1600"/>
              </a:spcAft>
              <a:buNone/>
            </a:pPr>
            <a:r>
              <a:rPr lang="en"/>
              <a:t>When discussing which of two final candidates to make an offer to, a co-worker says, "I know we agreed experience is more important for this position, but the younger candidate has a degree from Stanford, which I think makes them better than the older candidate with ten more years of experience."</a:t>
            </a:r>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5" name="Shape 625"/>
        <p:cNvGrpSpPr/>
        <p:nvPr/>
      </p:nvGrpSpPr>
      <p:grpSpPr>
        <a:xfrm>
          <a:off x="0" y="0"/>
          <a:ext cx="0" cy="0"/>
          <a:chOff x="0" y="0"/>
          <a:chExt cx="0" cy="0"/>
        </a:xfrm>
      </p:grpSpPr>
      <p:sp>
        <p:nvSpPr>
          <p:cNvPr id="626" name="Google Shape;626;p101"/>
          <p:cNvSpPr txBox="1"/>
          <p:nvPr>
            <p:ph type="title"/>
          </p:nvPr>
        </p:nvSpPr>
        <p:spPr>
          <a:xfrm>
            <a:off x="311700" y="445025"/>
            <a:ext cx="8520600" cy="707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Tip: Bias interrupters</a:t>
            </a:r>
            <a:endParaRPr/>
          </a:p>
        </p:txBody>
      </p:sp>
      <p:sp>
        <p:nvSpPr>
          <p:cNvPr id="627" name="Google Shape;627;p101"/>
          <p:cNvSpPr txBox="1"/>
          <p:nvPr>
            <p:ph idx="1" type="body"/>
          </p:nvPr>
        </p:nvSpPr>
        <p:spPr>
          <a:xfrm>
            <a:off x="311700" y="1266325"/>
            <a:ext cx="8520600" cy="330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3 step process from UC Hastings WorkLife Law Center</a:t>
            </a:r>
            <a:endParaRPr/>
          </a:p>
          <a:p>
            <a:pPr indent="-381000" lvl="0" marL="457200" rtl="0" algn="l">
              <a:lnSpc>
                <a:spcPct val="150000"/>
              </a:lnSpc>
              <a:spcBef>
                <a:spcPts val="1600"/>
              </a:spcBef>
              <a:spcAft>
                <a:spcPts val="0"/>
              </a:spcAft>
              <a:buSzPts val="2400"/>
              <a:buAutoNum type="arabicPeriod"/>
            </a:pPr>
            <a:r>
              <a:rPr lang="en"/>
              <a:t>Use metrics</a:t>
            </a:r>
            <a:endParaRPr/>
          </a:p>
          <a:p>
            <a:pPr indent="-381000" lvl="0" marL="457200" rtl="0" algn="l">
              <a:lnSpc>
                <a:spcPct val="150000"/>
              </a:lnSpc>
              <a:spcBef>
                <a:spcPts val="0"/>
              </a:spcBef>
              <a:spcAft>
                <a:spcPts val="0"/>
              </a:spcAft>
              <a:buSzPts val="2400"/>
              <a:buAutoNum type="arabicPeriod"/>
            </a:pPr>
            <a:r>
              <a:rPr lang="en"/>
              <a:t>Implement bias interrupters</a:t>
            </a:r>
            <a:endParaRPr/>
          </a:p>
          <a:p>
            <a:pPr indent="-381000" lvl="0" marL="457200" rtl="0" algn="l">
              <a:lnSpc>
                <a:spcPct val="150000"/>
              </a:lnSpc>
              <a:spcBef>
                <a:spcPts val="0"/>
              </a:spcBef>
              <a:spcAft>
                <a:spcPts val="0"/>
              </a:spcAft>
              <a:buSzPts val="2400"/>
              <a:buAutoNum type="arabicPeriod"/>
            </a:pPr>
            <a:r>
              <a:rPr lang="en"/>
              <a:t>Repeat as needed</a:t>
            </a:r>
            <a:endParaRPr/>
          </a:p>
          <a:p>
            <a:pPr indent="0" lvl="0" marL="0" rtl="0" algn="l">
              <a:spcBef>
                <a:spcPts val="1600"/>
              </a:spcBef>
              <a:spcAft>
                <a:spcPts val="0"/>
              </a:spcAft>
              <a:buNone/>
            </a:pPr>
            <a:r>
              <a:rPr lang="en"/>
              <a:t>Detailed list of bias interrupters for workplace systems:</a:t>
            </a:r>
            <a:endParaRPr/>
          </a:p>
          <a:p>
            <a:pPr indent="0" lvl="0" marL="0" rtl="0" algn="l">
              <a:spcBef>
                <a:spcPts val="1600"/>
              </a:spcBef>
              <a:spcAft>
                <a:spcPts val="1600"/>
              </a:spcAft>
              <a:buNone/>
            </a:pPr>
            <a:r>
              <a:rPr b="1" lang="en" u="sng">
                <a:hlinkClick r:id="rId3"/>
              </a:rPr>
              <a:t>http://biasinterrupters.org/</a:t>
            </a:r>
            <a:endParaRPr b="1"/>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Tropic - large dark font">
  <a:themeElements>
    <a:clrScheme name="Tropic">
      <a:dk1>
        <a:srgbClr val="A1E8D9"/>
      </a:dk1>
      <a:lt1>
        <a:srgbClr val="FFFFFF"/>
      </a:lt1>
      <a:dk2>
        <a:srgbClr val="695D46"/>
      </a:dk2>
      <a:lt2>
        <a:srgbClr val="B3A77D"/>
      </a:lt2>
      <a:accent1>
        <a:srgbClr val="EF6C00"/>
      </a:accent1>
      <a:accent2>
        <a:srgbClr val="009668"/>
      </a:accent2>
      <a:accent3>
        <a:srgbClr val="4DB6AC"/>
      </a:accent3>
      <a:accent4>
        <a:srgbClr val="FF9800"/>
      </a:accent4>
      <a:accent5>
        <a:srgbClr val="CE93D8"/>
      </a:accent5>
      <a:accent6>
        <a:srgbClr val="EEFF41"/>
      </a:accent6>
      <a:hlink>
        <a:srgbClr val="CE93D8"/>
      </a:hlink>
      <a:folHlink>
        <a:srgbClr val="CE93D8"/>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